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19"/>
  </p:notesMasterIdLst>
  <p:handoutMasterIdLst>
    <p:handoutMasterId r:id="rId20"/>
  </p:handoutMasterIdLst>
  <p:sldIdLst>
    <p:sldId id="445" r:id="rId3"/>
    <p:sldId id="1022" r:id="rId4"/>
    <p:sldId id="981" r:id="rId5"/>
    <p:sldId id="882" r:id="rId6"/>
    <p:sldId id="960" r:id="rId7"/>
    <p:sldId id="1020" r:id="rId8"/>
    <p:sldId id="1034" r:id="rId9"/>
    <p:sldId id="1035" r:id="rId10"/>
    <p:sldId id="1033" r:id="rId11"/>
    <p:sldId id="1021" r:id="rId12"/>
    <p:sldId id="1024" r:id="rId13"/>
    <p:sldId id="1030" r:id="rId14"/>
    <p:sldId id="1013" r:id="rId15"/>
    <p:sldId id="1038" r:id="rId16"/>
    <p:sldId id="1039" r:id="rId17"/>
    <p:sldId id="909"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AF0A359-8DDB-6E47-8670-383B323712B0}">
          <p14:sldIdLst>
            <p14:sldId id="445"/>
            <p14:sldId id="1022"/>
            <p14:sldId id="981"/>
            <p14:sldId id="882"/>
            <p14:sldId id="960"/>
            <p14:sldId id="1020"/>
            <p14:sldId id="1034"/>
            <p14:sldId id="1035"/>
            <p14:sldId id="1033"/>
            <p14:sldId id="1021"/>
            <p14:sldId id="1024"/>
            <p14:sldId id="1030"/>
            <p14:sldId id="1013"/>
            <p14:sldId id="1038"/>
            <p14:sldId id="1039"/>
            <p14:sldId id="9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teban Burrone" initials="EB" lastIdx="1" clrIdx="0"/>
  <p:cmAuthor id="1" name="Milena" initials="" lastIdx="20" clrIdx="1"/>
  <p:cmAuthor id="2" name="Asma Rehan" initials="AR" lastIdx="1" clrIdx="2"/>
  <p:cmAuthor id="3" name="Asma Rehan" initials="AR [2]"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A78"/>
    <a:srgbClr val="134969"/>
    <a:srgbClr val="4B77BE"/>
    <a:srgbClr val="3A5895"/>
    <a:srgbClr val="4B9847"/>
    <a:srgbClr val="FCB415"/>
    <a:srgbClr val="283B8B"/>
    <a:srgbClr val="744897"/>
    <a:srgbClr val="B43F8D"/>
    <a:srgbClr val="0087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0" autoAdjust="0"/>
    <p:restoredTop sz="82642" autoAdjust="0"/>
  </p:normalViewPr>
  <p:slideViewPr>
    <p:cSldViewPr snapToGrid="0" snapToObjects="1">
      <p:cViewPr varScale="1">
        <p:scale>
          <a:sx n="92" d="100"/>
          <a:sy n="92" d="100"/>
        </p:scale>
        <p:origin x="259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61A4CD8-8203-3147-B75A-1CD4EC6ED4AB}" type="datetimeFigureOut">
              <a:rPr lang="en-US" smtClean="0"/>
              <a:t>7/22/19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8B0EF-C0C7-2840-99ED-3A391F17C579}" type="slidenum">
              <a:rPr lang="en-US" smtClean="0"/>
              <a:t>‹#›</a:t>
            </a:fld>
            <a:endParaRPr lang="en-US" dirty="0"/>
          </a:p>
        </p:txBody>
      </p:sp>
    </p:spTree>
    <p:extLst>
      <p:ext uri="{BB962C8B-B14F-4D97-AF65-F5344CB8AC3E}">
        <p14:creationId xmlns:p14="http://schemas.microsoft.com/office/powerpoint/2010/main" val="212291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6DBDAAC-F46C-5944-851F-99392BC873EA}" type="datetimeFigureOut">
              <a:rPr lang="en-US"/>
              <a:pPr>
                <a:defRPr/>
              </a:pPr>
              <a:t>7/22/19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EECA678-2983-4745-B8ED-8210676FE986}" type="slidenum">
              <a:rPr lang="en-US"/>
              <a:pPr>
                <a:defRPr/>
              </a:pPr>
              <a:t>‹#›</a:t>
            </a:fld>
            <a:endParaRPr lang="en-US" dirty="0"/>
          </a:p>
        </p:txBody>
      </p:sp>
    </p:spTree>
    <p:extLst>
      <p:ext uri="{BB962C8B-B14F-4D97-AF65-F5344CB8AC3E}">
        <p14:creationId xmlns:p14="http://schemas.microsoft.com/office/powerpoint/2010/main" val="15293413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rogramme.ias2019.org/Programme/Sess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programme.ias2019.org/Programme/Session/2"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bg1"/>
                </a:solidFill>
                <a:effectLst/>
                <a:latin typeface="+mn-lt"/>
                <a:ea typeface="ＭＳ Ｐゴシック" charset="0"/>
                <a:cs typeface="ＭＳ Ｐゴシック" charset="0"/>
              </a:rPr>
              <a:t>New paradigms on ART (</a:t>
            </a:r>
            <a:r>
              <a:rPr lang="en-US" sz="1200" b="0" i="0" u="none" strike="noStrike" kern="1200" dirty="0">
                <a:solidFill>
                  <a:schemeClr val="bg1"/>
                </a:solidFill>
                <a:effectLst/>
                <a:latin typeface="+mn-lt"/>
                <a:ea typeface="ＭＳ Ｐゴシック" charset="0"/>
                <a:cs typeface="ＭＳ Ｐゴシック" charset="0"/>
              </a:rPr>
              <a:t>Tuesday 23 July, 14:30 - 16:00) </a:t>
            </a:r>
            <a:r>
              <a:rPr lang="en-US" sz="1200" b="0" i="0" u="none" strike="noStrike" kern="1200" dirty="0">
                <a:solidFill>
                  <a:schemeClr val="bg1"/>
                </a:solidFill>
                <a:effectLst/>
                <a:latin typeface="+mn-lt"/>
                <a:ea typeface="ＭＳ Ｐゴシック" charset="0"/>
                <a:cs typeface="ＭＳ Ｐゴシック" charset="0"/>
                <a:hlinkClick r:id="rId3" tooltip="http://programme.ias2019.org/Programme/Session/2">
                  <a:extLst>
                    <a:ext uri="{A12FA001-AC4F-418D-AE19-62706E023703}">
                      <ahyp:hlinkClr xmlns:ahyp="http://schemas.microsoft.com/office/drawing/2018/hyperlinkcolor" val="tx"/>
                    </a:ext>
                  </a:extLst>
                </a:hlinkClick>
              </a:rPr>
              <a:t>http://programme.ias2019.org/Programme/Session/</a:t>
            </a:r>
            <a:r>
              <a:rPr lang="en-US" sz="1200" b="0" i="0" u="none" strike="noStrike" kern="1200" dirty="0">
                <a:solidFill>
                  <a:schemeClr val="bg1"/>
                </a:solidFill>
                <a:effectLst/>
                <a:latin typeface="+mn-lt"/>
                <a:ea typeface="ＭＳ Ｐゴシック" charset="0"/>
                <a:cs typeface="ＭＳ Ｐゴシック" charset="0"/>
                <a:hlinkClick r:id="rId4" tooltip="http://programme.ias2019.org/Programme/Session/2">
                  <a:extLst>
                    <a:ext uri="{A12FA001-AC4F-418D-AE19-62706E023703}">
                      <ahyp:hlinkClr xmlns:ahyp="http://schemas.microsoft.com/office/drawing/2018/hyperlinkcolor" val="tx"/>
                    </a:ext>
                  </a:extLst>
                </a:hlinkClick>
              </a:rPr>
              <a:t>2</a:t>
            </a:r>
            <a:endParaRPr lang="en-US" sz="1200" b="0" i="0" u="none" strike="noStrike" kern="1200" dirty="0">
              <a:solidFill>
                <a:schemeClr val="bg1"/>
              </a:solidFill>
              <a:effectLst/>
              <a:latin typeface="+mn-lt"/>
              <a:ea typeface="ＭＳ Ｐゴシック" charset="0"/>
              <a:cs typeface="ＭＳ Ｐゴシック" charset="0"/>
            </a:endParaRPr>
          </a:p>
          <a:p>
            <a:r>
              <a:rPr lang="en-US" sz="1200" b="0" i="0" u="none" strike="noStrike" kern="1200" dirty="0">
                <a:solidFill>
                  <a:schemeClr val="bg1"/>
                </a:solidFill>
                <a:effectLst/>
                <a:latin typeface="+mn-lt"/>
                <a:ea typeface="ＭＳ Ｐゴシック" charset="0"/>
                <a:cs typeface="ＭＳ Ｐゴシック" charset="0"/>
              </a:rPr>
              <a:t>In this session, the speakers will address new and future ways of delivering of ART and its relevance for PLHIV. The speakers will address: controversies on dual versus triple therapy; how to identify post-treatment controllers; the role of long-acting injectable devices; and approaches to control immune activation </a:t>
            </a:r>
          </a:p>
          <a:p>
            <a:pPr marL="171450" indent="-171450">
              <a:buFont typeface="Arial" panose="020B0604020202020204" pitchFamily="34" charset="0"/>
              <a:buChar char="•"/>
            </a:pPr>
            <a:r>
              <a:rPr lang="en-US" sz="1200" b="1" kern="1200" dirty="0">
                <a:solidFill>
                  <a:schemeClr val="bg1"/>
                </a:solidFill>
                <a:effectLst/>
                <a:latin typeface="+mn-lt"/>
                <a:ea typeface="ＭＳ Ｐゴシック" charset="0"/>
                <a:cs typeface="ＭＳ Ｐゴシック" charset="0"/>
              </a:rPr>
              <a:t>Introduction</a:t>
            </a:r>
            <a:r>
              <a:rPr lang="en-US" sz="1200" kern="1200" dirty="0">
                <a:solidFill>
                  <a:schemeClr val="bg1"/>
                </a:solidFill>
                <a:effectLst/>
                <a:latin typeface="+mn-lt"/>
                <a:ea typeface="ＭＳ Ｐゴシック" charset="0"/>
                <a:cs typeface="ＭＳ Ｐゴシック" charset="0"/>
              </a:rPr>
              <a:t> (Pedro Cahn, Fundación </a:t>
            </a:r>
            <a:r>
              <a:rPr lang="en-US" sz="1200" kern="1200" dirty="0" err="1">
                <a:solidFill>
                  <a:schemeClr val="bg1"/>
                </a:solidFill>
                <a:effectLst/>
                <a:latin typeface="+mn-lt"/>
                <a:ea typeface="ＭＳ Ｐゴシック" charset="0"/>
                <a:cs typeface="ＭＳ Ｐゴシック" charset="0"/>
              </a:rPr>
              <a:t>Huesped</a:t>
            </a:r>
            <a:r>
              <a:rPr lang="en-US" sz="1200" kern="1200" dirty="0">
                <a:solidFill>
                  <a:schemeClr val="bg1"/>
                </a:solidFill>
                <a:effectLst/>
                <a:latin typeface="+mn-lt"/>
                <a:ea typeface="ＭＳ Ｐゴシック" charset="0"/>
                <a:cs typeface="ＭＳ Ｐゴシック" charset="0"/>
              </a:rPr>
              <a:t>, Argentina) 14:30</a:t>
            </a:r>
          </a:p>
          <a:p>
            <a:pPr marL="171450" indent="-171450">
              <a:buFont typeface="Arial" panose="020B0604020202020204" pitchFamily="34" charset="0"/>
              <a:buChar char="•"/>
            </a:pPr>
            <a:r>
              <a:rPr lang="en-US" sz="1200" b="1" kern="1200" dirty="0">
                <a:solidFill>
                  <a:schemeClr val="bg1"/>
                </a:solidFill>
                <a:effectLst/>
                <a:latin typeface="+mn-lt"/>
                <a:ea typeface="ＭＳ Ｐゴシック" charset="0"/>
                <a:cs typeface="ＭＳ Ｐゴシック" charset="0"/>
              </a:rPr>
              <a:t>Dual versus Triple ART, what to use to start?</a:t>
            </a:r>
            <a:r>
              <a:rPr lang="en-US" sz="1200" kern="1200" dirty="0">
                <a:solidFill>
                  <a:schemeClr val="bg1"/>
                </a:solidFill>
                <a:effectLst/>
                <a:latin typeface="+mn-lt"/>
                <a:ea typeface="ＭＳ Ｐゴシック" charset="0"/>
                <a:cs typeface="ＭＳ Ｐゴシック" charset="0"/>
              </a:rPr>
              <a:t> (Roy Gulick, Weill Cornell Medicine, United States) 14:40</a:t>
            </a:r>
          </a:p>
          <a:p>
            <a:pPr marL="171450" indent="-171450">
              <a:buFont typeface="Arial" panose="020B0604020202020204" pitchFamily="34" charset="0"/>
              <a:buChar char="•"/>
            </a:pPr>
            <a:r>
              <a:rPr lang="en-US" sz="1200" b="1" kern="1200" dirty="0">
                <a:solidFill>
                  <a:schemeClr val="bg1"/>
                </a:solidFill>
                <a:effectLst/>
                <a:latin typeface="+mn-lt"/>
                <a:ea typeface="ＭＳ Ｐゴシック" charset="0"/>
                <a:cs typeface="ＭＳ Ｐゴシック" charset="0"/>
              </a:rPr>
              <a:t>Injectables and implanting devices: Pro versus cons?</a:t>
            </a:r>
            <a:r>
              <a:rPr lang="en-US" sz="1200" kern="1200" dirty="0">
                <a:solidFill>
                  <a:schemeClr val="bg1"/>
                </a:solidFill>
                <a:effectLst/>
                <a:latin typeface="+mn-lt"/>
                <a:ea typeface="ＭＳ Ｐゴシック" charset="0"/>
                <a:cs typeface="ＭＳ Ｐゴシック" charset="0"/>
              </a:rPr>
              <a:t> (Chloe Orkin, Royal London Hospital - BHIVA, United Kingdom ) 14:55</a:t>
            </a:r>
          </a:p>
          <a:p>
            <a:pPr marL="171450" indent="-171450">
              <a:buFont typeface="Arial" panose="020B0604020202020204" pitchFamily="34" charset="0"/>
              <a:buChar char="•"/>
            </a:pPr>
            <a:r>
              <a:rPr lang="en-US" sz="1200" b="1" kern="1200" dirty="0">
                <a:solidFill>
                  <a:schemeClr val="bg1"/>
                </a:solidFill>
                <a:effectLst/>
                <a:latin typeface="+mn-lt"/>
                <a:ea typeface="ＭＳ Ｐゴシック" charset="0"/>
                <a:cs typeface="ＭＳ Ｐゴシック" charset="0"/>
              </a:rPr>
              <a:t>Therapeutic approaches to control HIV immune activation</a:t>
            </a:r>
            <a:r>
              <a:rPr lang="en-US" sz="1200" kern="1200" dirty="0">
                <a:solidFill>
                  <a:schemeClr val="bg1"/>
                </a:solidFill>
                <a:effectLst/>
                <a:latin typeface="+mn-lt"/>
                <a:ea typeface="ＭＳ Ｐゴシック" charset="0"/>
                <a:cs typeface="ＭＳ Ｐゴシック" charset="0"/>
              </a:rPr>
              <a:t> (Michaela Mueller-</a:t>
            </a:r>
            <a:r>
              <a:rPr lang="en-US" sz="1200" kern="1200" dirty="0" err="1">
                <a:solidFill>
                  <a:schemeClr val="bg1"/>
                </a:solidFill>
                <a:effectLst/>
                <a:latin typeface="+mn-lt"/>
                <a:ea typeface="ＭＳ Ｐゴシック" charset="0"/>
                <a:cs typeface="ＭＳ Ｐゴシック" charset="0"/>
              </a:rPr>
              <a:t>Trutwin</a:t>
            </a:r>
            <a:r>
              <a:rPr lang="en-US" sz="1200" kern="1200" dirty="0">
                <a:solidFill>
                  <a:schemeClr val="bg1"/>
                </a:solidFill>
                <a:effectLst/>
                <a:latin typeface="+mn-lt"/>
                <a:ea typeface="ＭＳ Ｐゴシック" charset="0"/>
                <a:cs typeface="ＭＳ Ｐゴシック" charset="0"/>
              </a:rPr>
              <a:t>, </a:t>
            </a:r>
            <a:r>
              <a:rPr lang="en-US" sz="1200" kern="1200" dirty="0" err="1">
                <a:solidFill>
                  <a:schemeClr val="bg1"/>
                </a:solidFill>
                <a:effectLst/>
                <a:latin typeface="+mn-lt"/>
                <a:ea typeface="ＭＳ Ｐゴシック" charset="0"/>
                <a:cs typeface="ＭＳ Ｐゴシック" charset="0"/>
              </a:rPr>
              <a:t>Institut</a:t>
            </a:r>
            <a:r>
              <a:rPr lang="en-US" sz="1200" kern="1200" dirty="0">
                <a:solidFill>
                  <a:schemeClr val="bg1"/>
                </a:solidFill>
                <a:effectLst/>
                <a:latin typeface="+mn-lt"/>
                <a:ea typeface="ＭＳ Ｐゴシック" charset="0"/>
                <a:cs typeface="ＭＳ Ｐゴシック" charset="0"/>
              </a:rPr>
              <a:t> Pasteur, France) 15:10</a:t>
            </a:r>
          </a:p>
          <a:p>
            <a:pPr marL="171450" indent="-171450">
              <a:buFont typeface="Arial" panose="020B0604020202020204" pitchFamily="34" charset="0"/>
              <a:buChar char="•"/>
            </a:pPr>
            <a:r>
              <a:rPr lang="en-US" sz="1200" b="1" kern="1200" dirty="0">
                <a:solidFill>
                  <a:schemeClr val="bg1"/>
                </a:solidFill>
                <a:effectLst/>
                <a:latin typeface="+mn-lt"/>
                <a:ea typeface="ＭＳ Ｐゴシック" charset="0"/>
                <a:cs typeface="ＭＳ Ｐゴシック" charset="0"/>
              </a:rPr>
              <a:t>ART Rapid start, when, why, for whom?</a:t>
            </a:r>
            <a:r>
              <a:rPr lang="en-US" sz="1200" kern="1200" dirty="0">
                <a:solidFill>
                  <a:schemeClr val="bg1"/>
                </a:solidFill>
                <a:effectLst/>
                <a:latin typeface="+mn-lt"/>
                <a:ea typeface="ＭＳ Ｐゴシック" charset="0"/>
                <a:cs typeface="ＭＳ Ｐゴシック" charset="0"/>
              </a:rPr>
              <a:t> (Serena Koenig, Brigham and Women's Hospital, United States) 15:15</a:t>
            </a:r>
          </a:p>
          <a:p>
            <a:pPr marL="171450" indent="-171450">
              <a:buFont typeface="Arial" panose="020B0604020202020204" pitchFamily="34" charset="0"/>
              <a:buChar char="•"/>
            </a:pPr>
            <a:r>
              <a:rPr lang="en-US" sz="1200" b="1" kern="1200" dirty="0">
                <a:solidFill>
                  <a:schemeClr val="bg1"/>
                </a:solidFill>
                <a:effectLst/>
                <a:latin typeface="+mn-lt"/>
                <a:ea typeface="ＭＳ Ｐゴシック" charset="0"/>
                <a:cs typeface="ＭＳ Ｐゴシック" charset="0"/>
              </a:rPr>
              <a:t>Facilitating development of and ensuring future access to innovative drug formulations and delivery mechanisms</a:t>
            </a:r>
            <a:r>
              <a:rPr lang="en-US" sz="1200" kern="1200" dirty="0">
                <a:solidFill>
                  <a:schemeClr val="bg1"/>
                </a:solidFill>
                <a:effectLst/>
                <a:latin typeface="+mn-lt"/>
                <a:ea typeface="ＭＳ Ｐゴシック" charset="0"/>
                <a:cs typeface="ＭＳ Ｐゴシック" charset="0"/>
              </a:rPr>
              <a:t> (Charles Gore, Medicines Patent Pool, Switzerland) 15:40</a:t>
            </a:r>
          </a:p>
          <a:p>
            <a:pPr marL="171450" indent="-171450">
              <a:buFont typeface="Arial" panose="020B0604020202020204" pitchFamily="34" charset="0"/>
              <a:buChar char="•"/>
            </a:pPr>
            <a:r>
              <a:rPr lang="en-US" sz="1200" b="1" kern="1200" dirty="0">
                <a:solidFill>
                  <a:schemeClr val="bg1"/>
                </a:solidFill>
                <a:effectLst/>
                <a:latin typeface="+mn-lt"/>
                <a:ea typeface="ＭＳ Ｐゴシック" charset="0"/>
                <a:cs typeface="ＭＳ Ｐゴシック" charset="0"/>
              </a:rPr>
              <a:t>Closing remarks</a:t>
            </a:r>
            <a:r>
              <a:rPr lang="en-US" sz="1200" kern="1200" dirty="0">
                <a:solidFill>
                  <a:schemeClr val="bg1"/>
                </a:solidFill>
                <a:effectLst/>
                <a:latin typeface="+mn-lt"/>
                <a:ea typeface="ＭＳ Ｐゴシック" charset="0"/>
                <a:cs typeface="ＭＳ Ｐゴシック" charset="0"/>
              </a:rPr>
              <a:t> </a:t>
            </a:r>
            <a:r>
              <a:rPr lang="en-US" sz="1200" b="0" kern="1200" dirty="0">
                <a:solidFill>
                  <a:schemeClr val="bg1"/>
                </a:solidFill>
                <a:effectLst/>
                <a:latin typeface="+mn-lt"/>
                <a:ea typeface="ＭＳ Ｐゴシック" charset="0"/>
                <a:cs typeface="ＭＳ Ｐゴシック" charset="0"/>
              </a:rPr>
              <a:t>(Pedro Cahn, Fundación </a:t>
            </a:r>
            <a:r>
              <a:rPr lang="en-US" sz="1200" b="0" kern="1200" dirty="0" err="1">
                <a:solidFill>
                  <a:schemeClr val="bg1"/>
                </a:solidFill>
                <a:effectLst/>
                <a:latin typeface="+mn-lt"/>
                <a:ea typeface="ＭＳ Ｐゴシック" charset="0"/>
                <a:cs typeface="ＭＳ Ｐゴシック" charset="0"/>
              </a:rPr>
              <a:t>Huesped</a:t>
            </a:r>
            <a:r>
              <a:rPr lang="en-US" sz="1200" b="0" kern="1200" dirty="0">
                <a:solidFill>
                  <a:schemeClr val="bg1"/>
                </a:solidFill>
                <a:effectLst/>
                <a:latin typeface="+mn-lt"/>
                <a:ea typeface="ＭＳ Ｐゴシック" charset="0"/>
                <a:cs typeface="ＭＳ Ｐゴシック" charset="0"/>
              </a:rPr>
              <a:t>, Argentina) 15:50</a:t>
            </a:r>
            <a:endParaRPr lang="en-GB" b="0" dirty="0">
              <a:solidFill>
                <a:schemeClr val="bg1"/>
              </a:solidFill>
            </a:endParaRPr>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1</a:t>
            </a:fld>
            <a:endParaRPr lang="en-US" dirty="0"/>
          </a:p>
        </p:txBody>
      </p:sp>
    </p:spTree>
    <p:extLst>
      <p:ext uri="{BB962C8B-B14F-4D97-AF65-F5344CB8AC3E}">
        <p14:creationId xmlns:p14="http://schemas.microsoft.com/office/powerpoint/2010/main" val="449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a:solidFill>
                  <a:schemeClr val="tx1"/>
                </a:solidFill>
                <a:effectLst/>
                <a:latin typeface="+mn-lt"/>
                <a:ea typeface="ＭＳ Ｐゴシック" charset="0"/>
                <a:cs typeface="ＭＳ Ｐゴシック" charset="0"/>
              </a:rPr>
              <a:t>Unitaid</a:t>
            </a:r>
            <a:r>
              <a:rPr lang="en-US" sz="1200" b="0" i="0" u="none" strike="noStrike" kern="1200" dirty="0">
                <a:solidFill>
                  <a:schemeClr val="tx1"/>
                </a:solidFill>
                <a:effectLst/>
                <a:latin typeface="+mn-lt"/>
                <a:ea typeface="ＭＳ Ｐゴシック" charset="0"/>
                <a:cs typeface="ＭＳ Ｐゴシック" charset="0"/>
              </a:rPr>
              <a:t> funded Collaboration hub for long-acting technologies</a:t>
            </a:r>
          </a:p>
        </p:txBody>
      </p:sp>
      <p:sp>
        <p:nvSpPr>
          <p:cNvPr id="4" name="Slide Number Placeholder 3"/>
          <p:cNvSpPr>
            <a:spLocks noGrp="1"/>
          </p:cNvSpPr>
          <p:nvPr>
            <p:ph type="sldNum" sz="quarter" idx="5"/>
          </p:nvPr>
        </p:nvSpPr>
        <p:spPr/>
        <p:txBody>
          <a:bodyPr/>
          <a:lstStyle/>
          <a:p>
            <a:pPr>
              <a:defRPr/>
            </a:pPr>
            <a:fld id="{5EECA678-2983-4745-B8ED-8210676FE986}" type="slidenum">
              <a:rPr lang="en-US" smtClean="0"/>
              <a:pPr>
                <a:defRPr/>
              </a:pPr>
              <a:t>12</a:t>
            </a:fld>
            <a:endParaRPr lang="en-US" dirty="0"/>
          </a:p>
        </p:txBody>
      </p:sp>
    </p:spTree>
    <p:extLst>
      <p:ext uri="{BB962C8B-B14F-4D97-AF65-F5344CB8AC3E}">
        <p14:creationId xmlns:p14="http://schemas.microsoft.com/office/powerpoint/2010/main" val="214297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Facilitating development of and access to long-acting formulations (medicines and delivery mechanisms)</a:t>
            </a:r>
          </a:p>
          <a:p>
            <a:endParaRPr lang="en-US" dirty="0"/>
          </a:p>
        </p:txBody>
      </p:sp>
      <p:sp>
        <p:nvSpPr>
          <p:cNvPr id="4" name="Slide Number Placeholder 3"/>
          <p:cNvSpPr>
            <a:spLocks noGrp="1"/>
          </p:cNvSpPr>
          <p:nvPr>
            <p:ph type="sldNum" sz="quarter" idx="5"/>
          </p:nvPr>
        </p:nvSpPr>
        <p:spPr/>
        <p:txBody>
          <a:bodyPr/>
          <a:lstStyle/>
          <a:p>
            <a:pPr>
              <a:defRPr/>
            </a:pPr>
            <a:fld id="{5EECA678-2983-4745-B8ED-8210676FE986}" type="slidenum">
              <a:rPr lang="en-US" smtClean="0"/>
              <a:pPr>
                <a:defRPr/>
              </a:pPr>
              <a:t>13</a:t>
            </a:fld>
            <a:endParaRPr lang="en-US" dirty="0"/>
          </a:p>
        </p:txBody>
      </p:sp>
    </p:spTree>
    <p:extLst>
      <p:ext uri="{BB962C8B-B14F-4D97-AF65-F5344CB8AC3E}">
        <p14:creationId xmlns:p14="http://schemas.microsoft.com/office/powerpoint/2010/main" val="142689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14</a:t>
            </a:fld>
            <a:endParaRPr lang="en-US" dirty="0"/>
          </a:p>
        </p:txBody>
      </p:sp>
    </p:spTree>
    <p:extLst>
      <p:ext uri="{BB962C8B-B14F-4D97-AF65-F5344CB8AC3E}">
        <p14:creationId xmlns:p14="http://schemas.microsoft.com/office/powerpoint/2010/main" val="2000857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5EECA678-2983-4745-B8ED-8210676FE986}" type="slidenum">
              <a:rPr lang="en-US" smtClean="0"/>
              <a:pPr>
                <a:defRPr/>
              </a:pPr>
              <a:t>15</a:t>
            </a:fld>
            <a:endParaRPr lang="en-US" dirty="0"/>
          </a:p>
        </p:txBody>
      </p:sp>
    </p:spTree>
    <p:extLst>
      <p:ext uri="{BB962C8B-B14F-4D97-AF65-F5344CB8AC3E}">
        <p14:creationId xmlns:p14="http://schemas.microsoft.com/office/powerpoint/2010/main" val="124276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16</a:t>
            </a:fld>
            <a:endParaRPr lang="en-US" dirty="0"/>
          </a:p>
        </p:txBody>
      </p:sp>
    </p:spTree>
    <p:extLst>
      <p:ext uri="{BB962C8B-B14F-4D97-AF65-F5344CB8AC3E}">
        <p14:creationId xmlns:p14="http://schemas.microsoft.com/office/powerpoint/2010/main" val="19026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2</a:t>
            </a:fld>
            <a:endParaRPr lang="en-US"/>
          </a:p>
        </p:txBody>
      </p:sp>
    </p:spTree>
    <p:extLst>
      <p:ext uri="{BB962C8B-B14F-4D97-AF65-F5344CB8AC3E}">
        <p14:creationId xmlns:p14="http://schemas.microsoft.com/office/powerpoint/2010/main" val="395890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ＭＳ Ｐゴシック" charset="0"/>
                <a:cs typeface="ＭＳ Ｐゴシック" charset="0"/>
              </a:rPr>
              <a:t>Introduction</a:t>
            </a:r>
            <a:endParaRPr lang="en-US" sz="1200" b="0" i="0" u="none" strike="noStrike" kern="1200" dirty="0">
              <a:solidFill>
                <a:schemeClr val="tx1"/>
              </a:solidFill>
              <a:effectLst/>
              <a:latin typeface="+mn-lt"/>
              <a:ea typeface="ＭＳ Ｐゴシック" charset="0"/>
              <a:cs typeface="ＭＳ Ｐゴシック" charset="0"/>
            </a:endParaRPr>
          </a:p>
          <a:p>
            <a:r>
              <a:rPr lang="en-US" sz="1200" b="0" i="0" u="none" strike="noStrike" kern="1200" dirty="0">
                <a:solidFill>
                  <a:schemeClr val="tx1"/>
                </a:solidFill>
                <a:effectLst/>
                <a:latin typeface="+mn-lt"/>
                <a:ea typeface="ＭＳ Ｐゴシック" charset="0"/>
                <a:cs typeface="ＭＳ Ｐゴシック" charset="0"/>
              </a:rPr>
              <a:t>o   Overview of the MPP model</a:t>
            </a:r>
          </a:p>
          <a:p>
            <a:r>
              <a:rPr lang="en-US" sz="1200" b="0" i="0" u="none" strike="noStrike" kern="1200" dirty="0">
                <a:solidFill>
                  <a:schemeClr val="tx1"/>
                </a:solidFill>
                <a:effectLst/>
                <a:latin typeface="+mn-lt"/>
                <a:ea typeface="ＭＳ Ｐゴシック" charset="0"/>
                <a:cs typeface="ＭＳ Ｐゴシック" charset="0"/>
              </a:rPr>
              <a:t> </a:t>
            </a:r>
          </a:p>
          <a:p>
            <a:r>
              <a:rPr lang="en-US" sz="1200" b="1" i="0" u="none" strike="noStrike" kern="1200" dirty="0">
                <a:solidFill>
                  <a:schemeClr val="tx1"/>
                </a:solidFill>
                <a:effectLst/>
                <a:latin typeface="+mn-lt"/>
                <a:ea typeface="ＭＳ Ｐゴシック" charset="0"/>
                <a:cs typeface="ＭＳ Ｐゴシック" charset="0"/>
              </a:rPr>
              <a:t>Role of the MPP in new paradigms on ART: innovative drug formulations and delivery mechanisms</a:t>
            </a:r>
            <a:endParaRPr lang="en-US" sz="1200" b="0" i="0" u="none" strike="noStrike"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o   MPP work that has enabled early access to innovative drugs (e.g., DTG)</a:t>
            </a:r>
          </a:p>
          <a:p>
            <a:r>
              <a:rPr lang="en-US" sz="1200" b="0" i="0" u="none" strike="noStrike" kern="1200" dirty="0">
                <a:solidFill>
                  <a:schemeClr val="tx1"/>
                </a:solidFill>
                <a:effectLst/>
                <a:latin typeface="+mn-lt"/>
                <a:ea typeface="ＭＳ Ｐゴシック" charset="0"/>
                <a:cs typeface="ＭＳ Ｐゴシック" charset="0"/>
              </a:rPr>
              <a:t>o   MPP work that has facilitated the development of innovative drug formulations (e.g., FDCs - TLD, </a:t>
            </a:r>
            <a:r>
              <a:rPr lang="en-US" sz="1200" b="0" i="0" u="none" strike="noStrike" kern="1200" dirty="0" err="1">
                <a:solidFill>
                  <a:schemeClr val="tx1"/>
                </a:solidFill>
                <a:effectLst/>
                <a:latin typeface="+mn-lt"/>
                <a:ea typeface="ＭＳ Ｐゴシック" charset="0"/>
                <a:cs typeface="ＭＳ Ｐゴシック" charset="0"/>
              </a:rPr>
              <a:t>paediatrics</a:t>
            </a:r>
            <a:r>
              <a:rPr lang="en-US" sz="1200" b="0" i="0" u="none" strike="noStrike" kern="1200" dirty="0">
                <a:solidFill>
                  <a:schemeClr val="tx1"/>
                </a:solidFill>
                <a:effectLst/>
                <a:latin typeface="+mn-lt"/>
                <a:ea typeface="ＭＳ Ｐゴシック" charset="0"/>
                <a:cs typeface="ＭＳ Ｐゴシック" charset="0"/>
              </a:rPr>
              <a:t>)</a:t>
            </a:r>
          </a:p>
          <a:p>
            <a:r>
              <a:rPr lang="en-US" sz="1200" b="0" i="0" u="none" strike="noStrike" kern="1200" dirty="0">
                <a:solidFill>
                  <a:schemeClr val="tx1"/>
                </a:solidFill>
                <a:effectLst/>
                <a:latin typeface="+mn-lt"/>
                <a:ea typeface="ＭＳ Ｐゴシック" charset="0"/>
                <a:cs typeface="ＭＳ Ｐゴシック" charset="0"/>
              </a:rPr>
              <a:t>o   Facilitating development of and access to dual therapy formulations (e.g., DTG/3TC)</a:t>
            </a:r>
          </a:p>
          <a:p>
            <a:r>
              <a:rPr lang="en-US" sz="1200" b="0" i="0" u="none" strike="noStrike" kern="1200" dirty="0">
                <a:solidFill>
                  <a:schemeClr val="tx1"/>
                </a:solidFill>
                <a:effectLst/>
                <a:latin typeface="+mn-lt"/>
                <a:ea typeface="ＭＳ Ｐゴシック" charset="0"/>
                <a:cs typeface="ＭＳ Ｐゴシック" charset="0"/>
              </a:rPr>
              <a:t>o   Facilitating development of and access to long-acting formulations (medicines and delivery mechanisms)</a:t>
            </a:r>
          </a:p>
          <a:p>
            <a:r>
              <a:rPr lang="en-US" sz="1200" b="0" i="0" u="none" strike="noStrike" kern="1200" dirty="0">
                <a:solidFill>
                  <a:schemeClr val="tx1"/>
                </a:solidFill>
                <a:effectLst/>
                <a:latin typeface="+mn-lt"/>
                <a:ea typeface="ＭＳ Ｐゴシック" charset="0"/>
                <a:cs typeface="ＭＳ Ｐゴシック" charset="0"/>
              </a:rPr>
              <a:t> </a:t>
            </a:r>
          </a:p>
          <a:p>
            <a:r>
              <a:rPr lang="en-US" sz="1200" b="1" i="0" u="none" strike="noStrike" kern="1200" dirty="0">
                <a:solidFill>
                  <a:schemeClr val="tx1"/>
                </a:solidFill>
                <a:effectLst/>
                <a:latin typeface="+mn-lt"/>
                <a:ea typeface="ＭＳ Ｐゴシック" charset="0"/>
                <a:cs typeface="ＭＳ Ｐゴシック" charset="0"/>
              </a:rPr>
              <a:t>Next steps: MPP work in the long-acting space</a:t>
            </a:r>
            <a:endParaRPr lang="en-US" sz="1200" b="0" i="0" u="none" strike="noStrike" kern="1200" dirty="0">
              <a:solidFill>
                <a:schemeClr val="tx1"/>
              </a:solidFill>
              <a:effectLst/>
              <a:latin typeface="+mn-lt"/>
              <a:ea typeface="ＭＳ Ｐゴシック" charset="0"/>
              <a:cs typeface="ＭＳ Ｐゴシック" charset="0"/>
            </a:endParaRPr>
          </a:p>
          <a:p>
            <a:r>
              <a:rPr lang="en-US" sz="1200" b="0" i="0" u="none" strike="noStrike" kern="1200" dirty="0">
                <a:solidFill>
                  <a:schemeClr val="tx1"/>
                </a:solidFill>
                <a:effectLst/>
                <a:latin typeface="+mn-lt"/>
                <a:ea typeface="ＭＳ Ｐゴシック" charset="0"/>
                <a:cs typeface="ＭＳ Ｐゴシック" charset="0"/>
              </a:rPr>
              <a:t>o   MPP/</a:t>
            </a:r>
            <a:r>
              <a:rPr lang="en-US" sz="1200" b="0" i="0" u="none" strike="noStrike" kern="1200" dirty="0" err="1">
                <a:solidFill>
                  <a:schemeClr val="tx1"/>
                </a:solidFill>
                <a:effectLst/>
                <a:latin typeface="+mn-lt"/>
                <a:ea typeface="ＭＳ Ｐゴシック" charset="0"/>
                <a:cs typeface="ＭＳ Ｐゴシック" charset="0"/>
              </a:rPr>
              <a:t>Unitaid</a:t>
            </a:r>
            <a:r>
              <a:rPr lang="en-US" sz="1200" b="0" i="0" u="none" strike="noStrike" kern="1200" dirty="0">
                <a:solidFill>
                  <a:schemeClr val="tx1"/>
                </a:solidFill>
                <a:effectLst/>
                <a:latin typeface="+mn-lt"/>
                <a:ea typeface="ＭＳ Ｐゴシック" charset="0"/>
                <a:cs typeface="ＭＳ Ｐゴシック" charset="0"/>
              </a:rPr>
              <a:t> Intellectual Property Report on Long-Acting Technologies</a:t>
            </a:r>
          </a:p>
          <a:p>
            <a:r>
              <a:rPr lang="en-US" sz="1200" b="0" i="0" u="none" strike="noStrike" kern="1200" dirty="0">
                <a:solidFill>
                  <a:schemeClr val="tx1"/>
                </a:solidFill>
                <a:effectLst/>
                <a:latin typeface="+mn-lt"/>
                <a:ea typeface="ＭＳ Ｐゴシック" charset="0"/>
                <a:cs typeface="ＭＳ Ｐゴシック" charset="0"/>
              </a:rPr>
              <a:t>o   </a:t>
            </a:r>
            <a:r>
              <a:rPr lang="en-US" sz="1200" b="0" i="0" u="none" strike="noStrike" kern="1200" dirty="0" err="1">
                <a:solidFill>
                  <a:schemeClr val="tx1"/>
                </a:solidFill>
                <a:effectLst/>
                <a:latin typeface="+mn-lt"/>
                <a:ea typeface="ＭＳ Ｐゴシック" charset="0"/>
                <a:cs typeface="ＭＳ Ｐゴシック" charset="0"/>
              </a:rPr>
              <a:t>Unitaid</a:t>
            </a:r>
            <a:r>
              <a:rPr lang="en-US" sz="1200" b="0" i="0" u="none" strike="noStrike" kern="1200" dirty="0">
                <a:solidFill>
                  <a:schemeClr val="tx1"/>
                </a:solidFill>
                <a:effectLst/>
                <a:latin typeface="+mn-lt"/>
                <a:ea typeface="ＭＳ Ｐゴシック" charset="0"/>
                <a:cs typeface="ＭＳ Ｐゴシック" charset="0"/>
              </a:rPr>
              <a:t> funded Collaboration hub for long-acting technologies</a:t>
            </a:r>
          </a:p>
          <a:p>
            <a:r>
              <a:rPr lang="en-US" sz="1200" b="0" i="0" u="none" strike="noStrike" kern="1200" dirty="0">
                <a:solidFill>
                  <a:schemeClr val="tx1"/>
                </a:solidFill>
                <a:effectLst/>
                <a:latin typeface="+mn-lt"/>
                <a:ea typeface="ＭＳ Ｐゴシック" charset="0"/>
                <a:cs typeface="ＭＳ Ｐゴシック" charset="0"/>
              </a:rPr>
              <a:t>o   Role in future licensing of innovative drug formulations and delivery mechanisms</a:t>
            </a:r>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3</a:t>
            </a:fld>
            <a:endParaRPr lang="en-US" dirty="0"/>
          </a:p>
        </p:txBody>
      </p:sp>
    </p:spTree>
    <p:extLst>
      <p:ext uri="{BB962C8B-B14F-4D97-AF65-F5344CB8AC3E}">
        <p14:creationId xmlns:p14="http://schemas.microsoft.com/office/powerpoint/2010/main" val="398372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4</a:t>
            </a:fld>
            <a:endParaRPr lang="en-US" dirty="0"/>
          </a:p>
        </p:txBody>
      </p:sp>
    </p:spTree>
    <p:extLst>
      <p:ext uri="{BB962C8B-B14F-4D97-AF65-F5344CB8AC3E}">
        <p14:creationId xmlns:p14="http://schemas.microsoft.com/office/powerpoint/2010/main" val="220212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6</a:t>
            </a:fld>
            <a:endParaRPr lang="en-US" dirty="0"/>
          </a:p>
        </p:txBody>
      </p:sp>
    </p:spTree>
    <p:extLst>
      <p:ext uri="{BB962C8B-B14F-4D97-AF65-F5344CB8AC3E}">
        <p14:creationId xmlns:p14="http://schemas.microsoft.com/office/powerpoint/2010/main" val="358787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ＭＳ Ｐゴシック" charset="0"/>
                <a:cs typeface="ＭＳ Ｐゴシック" charset="0"/>
              </a:rPr>
              <a:t>MPP work that has facilitated the development of innovative drug formulations (e.g., FDCs - TLD, </a:t>
            </a:r>
            <a:r>
              <a:rPr lang="en-US" sz="1200" b="0" i="0" u="none" strike="noStrike" kern="1200" dirty="0" err="1">
                <a:solidFill>
                  <a:schemeClr val="tx1"/>
                </a:solidFill>
                <a:effectLst/>
                <a:latin typeface="+mn-lt"/>
                <a:ea typeface="ＭＳ Ｐゴシック" charset="0"/>
                <a:cs typeface="ＭＳ Ｐゴシック" charset="0"/>
              </a:rPr>
              <a:t>paediatrics</a:t>
            </a:r>
            <a:r>
              <a:rPr lang="en-US" sz="1200" b="0" i="0" u="none" strike="noStrike" kern="1200" dirty="0">
                <a:solidFill>
                  <a:schemeClr val="tx1"/>
                </a:solidFill>
                <a:effectLst/>
                <a:latin typeface="+mn-lt"/>
                <a:ea typeface="ＭＳ Ｐゴシック" charset="0"/>
                <a:cs typeface="ＭＳ Ｐゴシック" charset="0"/>
              </a:rPr>
              <a:t>)</a:t>
            </a:r>
          </a:p>
          <a:p>
            <a:r>
              <a:rPr lang="en-US" sz="1200" b="0" i="0" u="none" strike="noStrike" kern="1200" dirty="0">
                <a:solidFill>
                  <a:schemeClr val="tx1"/>
                </a:solidFill>
                <a:effectLst/>
                <a:latin typeface="+mn-lt"/>
                <a:ea typeface="ＭＳ Ｐゴシック" charset="0"/>
                <a:cs typeface="ＭＳ Ｐゴシック"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DTG-based regimens have been identified as important future first- line therapies for both children and adults by the WHO Conferences on Antiretroviral Drug Optimization, and eventually entered the 2018 WHO Interim HIV Guidelines as first-line regimen for adults, children and infants. DTG 50mg tablet is currently approved for use in adults as well as children weighing at least 40kg in combination with appropriate reverse-transcriptase inhibitors (RTI) backbones. It could also be added to a DTG-based regimen in case of drug-drug interaction with rifampin, which is frequently used in treating TB co-infections. DTG 50mg is included in the President’s Emergency Plan for AIDS Relief (PEPFAR) List of Priority ARV Formulations as of 2018.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TDF + 3TC (or FTC) + DTG is a once-daily, single-tablet regimen that has been recommended by WHO in 2018 as the preferred first-line treatment for adults and adolescents living with HIV. Likewise, the regimen has also been recommended for use in HIV post-exposure prophylaxis. TLD is included in the PEPFAR List of Priority ARV Formulations as of 2018. </a:t>
            </a:r>
            <a:endParaRPr lang="en-US" dirty="0"/>
          </a:p>
        </p:txBody>
      </p:sp>
      <p:sp>
        <p:nvSpPr>
          <p:cNvPr id="4" name="Slide Number Placeholder 3"/>
          <p:cNvSpPr>
            <a:spLocks noGrp="1"/>
          </p:cNvSpPr>
          <p:nvPr>
            <p:ph type="sldNum" sz="quarter" idx="5"/>
          </p:nvPr>
        </p:nvSpPr>
        <p:spPr/>
        <p:txBody>
          <a:bodyPr/>
          <a:lstStyle/>
          <a:p>
            <a:pPr>
              <a:defRPr/>
            </a:pPr>
            <a:fld id="{5EECA678-2983-4745-B8ED-8210676FE986}" type="slidenum">
              <a:rPr lang="en-US" smtClean="0"/>
              <a:pPr>
                <a:defRPr/>
              </a:pPr>
              <a:t>7</a:t>
            </a:fld>
            <a:endParaRPr lang="en-US" dirty="0"/>
          </a:p>
        </p:txBody>
      </p:sp>
    </p:spTree>
    <p:extLst>
      <p:ext uri="{BB962C8B-B14F-4D97-AF65-F5344CB8AC3E}">
        <p14:creationId xmlns:p14="http://schemas.microsoft.com/office/powerpoint/2010/main" val="380977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ＭＳ Ｐゴシック" charset="0"/>
                <a:cs typeface="ＭＳ Ｐゴシック" charset="0"/>
              </a:rPr>
              <a:t>MPP work that has facilitated the development of innovative drug formulations (e.g., FDCs - TLD, </a:t>
            </a:r>
            <a:r>
              <a:rPr lang="en-US" sz="1200" b="0" i="0" u="none" strike="noStrike" kern="1200" dirty="0" err="1">
                <a:solidFill>
                  <a:schemeClr val="tx1"/>
                </a:solidFill>
                <a:effectLst/>
                <a:latin typeface="+mn-lt"/>
                <a:ea typeface="ＭＳ Ｐゴシック" charset="0"/>
                <a:cs typeface="ＭＳ Ｐゴシック" charset="0"/>
              </a:rPr>
              <a:t>paediatrics</a:t>
            </a:r>
            <a:r>
              <a:rPr lang="en-US" sz="1200" b="0" i="0" u="none" strike="noStrike" kern="1200" dirty="0">
                <a:solidFill>
                  <a:schemeClr val="tx1"/>
                </a:solidFill>
                <a:effectLst/>
                <a:latin typeface="+mn-lt"/>
                <a:ea typeface="ＭＳ Ｐゴシック" charset="0"/>
                <a:cs typeface="ＭＳ Ｐゴシック" charset="0"/>
              </a:rPr>
              <a:t>)</a:t>
            </a:r>
          </a:p>
          <a:p>
            <a:r>
              <a:rPr lang="en-US" sz="1200" b="0" i="0" u="none" strike="noStrike"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TAF + FTC (or 3TC) + DTG has been identified as a potential future first-line treatment by the WHO Conferences on Antiretroviral Drug Optimization (CADO2, 3) as well as other stakeholder forums. TAF is believed to have safety advantages over its predecessor TDF, and could enable further cost saving. The TAF/FTC/DTG regimen, taken once daily, is currently being studied in major phase 3 studies such as ADVANCE and VESTED, and this regimen has been included in the PEPFAR Watchlist of Priority ARV Formulations as of 2018.</a:t>
            </a:r>
          </a:p>
        </p:txBody>
      </p:sp>
      <p:sp>
        <p:nvSpPr>
          <p:cNvPr id="4" name="Slide Number Placeholder 3"/>
          <p:cNvSpPr>
            <a:spLocks noGrp="1"/>
          </p:cNvSpPr>
          <p:nvPr>
            <p:ph type="sldNum" sz="quarter" idx="5"/>
          </p:nvPr>
        </p:nvSpPr>
        <p:spPr/>
        <p:txBody>
          <a:bodyPr/>
          <a:lstStyle/>
          <a:p>
            <a:pPr>
              <a:defRPr/>
            </a:pPr>
            <a:fld id="{5EECA678-2983-4745-B8ED-8210676FE986}" type="slidenum">
              <a:rPr lang="en-US" smtClean="0"/>
              <a:pPr>
                <a:defRPr/>
              </a:pPr>
              <a:t>8</a:t>
            </a:fld>
            <a:endParaRPr lang="en-US" dirty="0"/>
          </a:p>
        </p:txBody>
      </p:sp>
    </p:spTree>
    <p:extLst>
      <p:ext uri="{BB962C8B-B14F-4D97-AF65-F5344CB8AC3E}">
        <p14:creationId xmlns:p14="http://schemas.microsoft.com/office/powerpoint/2010/main" val="121198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ECA678-2983-4745-B8ED-8210676FE986}" type="slidenum">
              <a:rPr lang="en-US" smtClean="0"/>
              <a:pPr>
                <a:defRPr/>
              </a:pPr>
              <a:t>9</a:t>
            </a:fld>
            <a:endParaRPr lang="en-US" dirty="0"/>
          </a:p>
        </p:txBody>
      </p:sp>
    </p:spTree>
    <p:extLst>
      <p:ext uri="{BB962C8B-B14F-4D97-AF65-F5344CB8AC3E}">
        <p14:creationId xmlns:p14="http://schemas.microsoft.com/office/powerpoint/2010/main" val="391544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ＭＳ Ｐゴシック" charset="0"/>
                <a:cs typeface="ＭＳ Ｐゴシック" charset="0"/>
              </a:rPr>
              <a:t>MPP/</a:t>
            </a:r>
            <a:r>
              <a:rPr lang="en-US" sz="1200" b="0" i="0" u="none" strike="noStrike" kern="1200" dirty="0" err="1">
                <a:solidFill>
                  <a:schemeClr val="tx1"/>
                </a:solidFill>
                <a:effectLst/>
                <a:latin typeface="+mn-lt"/>
                <a:ea typeface="ＭＳ Ｐゴシック" charset="0"/>
                <a:cs typeface="ＭＳ Ｐゴシック" charset="0"/>
              </a:rPr>
              <a:t>Unitaid</a:t>
            </a:r>
            <a:r>
              <a:rPr lang="en-US" sz="1200" b="0" i="0" u="none" strike="noStrike" kern="1200" dirty="0">
                <a:solidFill>
                  <a:schemeClr val="tx1"/>
                </a:solidFill>
                <a:effectLst/>
                <a:latin typeface="+mn-lt"/>
                <a:ea typeface="ＭＳ Ｐゴシック" charset="0"/>
                <a:cs typeface="ＭＳ Ｐゴシック" charset="0"/>
              </a:rPr>
              <a:t> Intellectual Property Report on Long-Acting Technologies</a:t>
            </a:r>
          </a:p>
        </p:txBody>
      </p:sp>
      <p:sp>
        <p:nvSpPr>
          <p:cNvPr id="4" name="Slide Number Placeholder 3"/>
          <p:cNvSpPr>
            <a:spLocks noGrp="1"/>
          </p:cNvSpPr>
          <p:nvPr>
            <p:ph type="sldNum" sz="quarter" idx="5"/>
          </p:nvPr>
        </p:nvSpPr>
        <p:spPr/>
        <p:txBody>
          <a:bodyPr/>
          <a:lstStyle/>
          <a:p>
            <a:pPr>
              <a:defRPr/>
            </a:pPr>
            <a:fld id="{5EECA678-2983-4745-B8ED-8210676FE986}" type="slidenum">
              <a:rPr lang="en-US" smtClean="0"/>
              <a:pPr>
                <a:defRPr/>
              </a:pPr>
              <a:t>10</a:t>
            </a:fld>
            <a:endParaRPr lang="en-US" dirty="0"/>
          </a:p>
        </p:txBody>
      </p:sp>
    </p:spTree>
    <p:extLst>
      <p:ext uri="{BB962C8B-B14F-4D97-AF65-F5344CB8AC3E}">
        <p14:creationId xmlns:p14="http://schemas.microsoft.com/office/powerpoint/2010/main" val="224244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Image 6" descr="MPP-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790700" y="2647949"/>
            <a:ext cx="6667500" cy="1114425"/>
          </a:xfrm>
          <a:prstGeom prst="rect">
            <a:avLst/>
          </a:prstGeom>
        </p:spPr>
        <p:txBody>
          <a:bodyPr anchor="t"/>
          <a:lstStyle>
            <a:lvl1pPr algn="l">
              <a:defRPr sz="3200" b="0">
                <a:solidFill>
                  <a:srgbClr val="F2F9FB"/>
                </a:solidFill>
                <a:latin typeface="Calibri" pitchFamily="34" charset="0"/>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Subtitle 2"/>
          <p:cNvSpPr>
            <a:spLocks noGrp="1"/>
          </p:cNvSpPr>
          <p:nvPr>
            <p:ph type="subTitle" idx="1"/>
          </p:nvPr>
        </p:nvSpPr>
        <p:spPr>
          <a:xfrm>
            <a:off x="1790700" y="3886200"/>
            <a:ext cx="6667500" cy="1752600"/>
          </a:xfrm>
        </p:spPr>
        <p:txBody>
          <a:bodyPr/>
          <a:lstStyle>
            <a:lvl1pPr marL="0" indent="0" algn="l">
              <a:buNone/>
              <a:defRPr sz="2800">
                <a:solidFill>
                  <a:srgbClr val="F2F9FB"/>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subtitle</a:t>
            </a:r>
            <a:r>
              <a:rPr lang="es-ES_tradnl" dirty="0"/>
              <a:t> </a:t>
            </a:r>
            <a:r>
              <a:rPr lang="es-ES_tradnl" dirty="0" err="1"/>
              <a:t>style</a:t>
            </a:r>
            <a:endParaRPr lang="en-US" dirty="0"/>
          </a:p>
        </p:txBody>
      </p:sp>
    </p:spTree>
    <p:extLst>
      <p:ext uri="{BB962C8B-B14F-4D97-AF65-F5344CB8AC3E}">
        <p14:creationId xmlns:p14="http://schemas.microsoft.com/office/powerpoint/2010/main" val="32545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199" y="1524000"/>
            <a:ext cx="8043701" cy="4603751"/>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2" name="Title 1"/>
          <p:cNvSpPr>
            <a:spLocks noGrp="1"/>
          </p:cNvSpPr>
          <p:nvPr>
            <p:ph type="title"/>
          </p:nvPr>
        </p:nvSpPr>
        <p:spPr>
          <a:xfrm>
            <a:off x="1524000" y="195655"/>
            <a:ext cx="7362825" cy="572076"/>
          </a:xfrm>
          <a:prstGeom prst="rect">
            <a:avLst/>
          </a:prstGeom>
        </p:spPr>
        <p:txBody>
          <a:bodyPr/>
          <a:lstStyle>
            <a:lvl1pPr>
              <a:defRPr sz="2400" baseline="0">
                <a:solidFill>
                  <a:srgbClr val="225590"/>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376816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9" y="1524000"/>
            <a:ext cx="7886701" cy="4838700"/>
          </a:xfrm>
        </p:spPr>
        <p:txBody>
          <a:bodyPr anchor="t"/>
          <a:lstStyle>
            <a:lvl1pPr marL="0" indent="0">
              <a:buNone/>
              <a:defRPr sz="2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
        <p:nvSpPr>
          <p:cNvPr id="7" name="Title 1"/>
          <p:cNvSpPr>
            <a:spLocks noGrp="1"/>
          </p:cNvSpPr>
          <p:nvPr>
            <p:ph type="title"/>
          </p:nvPr>
        </p:nvSpPr>
        <p:spPr>
          <a:xfrm>
            <a:off x="1524000" y="195655"/>
            <a:ext cx="7362825" cy="572076"/>
          </a:xfrm>
          <a:prstGeom prst="rect">
            <a:avLst/>
          </a:prstGeom>
        </p:spPr>
        <p:txBody>
          <a:bodyPr/>
          <a:lstStyle>
            <a:lvl1pPr>
              <a:defRPr sz="2400" baseline="0">
                <a:solidFill>
                  <a:srgbClr val="225590"/>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50531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Image 6" descr="MPP-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790700" y="2647949"/>
            <a:ext cx="6667500" cy="1114425"/>
          </a:xfrm>
          <a:prstGeom prst="rect">
            <a:avLst/>
          </a:prstGeom>
        </p:spPr>
        <p:txBody>
          <a:bodyPr anchor="t"/>
          <a:lstStyle>
            <a:lvl1pPr algn="l">
              <a:defRPr sz="3200" b="0">
                <a:solidFill>
                  <a:srgbClr val="F2F9FB"/>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1790700" y="3886200"/>
            <a:ext cx="6667500" cy="1752600"/>
          </a:xfrm>
        </p:spPr>
        <p:txBody>
          <a:bodyPr/>
          <a:lstStyle>
            <a:lvl1pPr marL="0" indent="0" algn="l">
              <a:buNone/>
              <a:defRPr sz="2800">
                <a:solidFill>
                  <a:srgbClr val="F2F9FB"/>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35742572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199" y="1524000"/>
            <a:ext cx="8043701" cy="460375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p:cNvSpPr>
            <a:spLocks noGrp="1"/>
          </p:cNvSpPr>
          <p:nvPr>
            <p:ph type="title"/>
          </p:nvPr>
        </p:nvSpPr>
        <p:spPr>
          <a:xfrm>
            <a:off x="1524000" y="195655"/>
            <a:ext cx="7362825" cy="572076"/>
          </a:xfrm>
          <a:prstGeom prst="rect">
            <a:avLst/>
          </a:prstGeom>
        </p:spPr>
        <p:txBody>
          <a:bodyPr/>
          <a:lstStyle>
            <a:lvl1pPr>
              <a:defRPr sz="2400" baseline="0">
                <a:solidFill>
                  <a:srgbClr val="225590"/>
                </a:solidFill>
                <a:latin typeface="+mn-lt"/>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05411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9" y="1524000"/>
            <a:ext cx="7886701" cy="4838700"/>
          </a:xfrm>
        </p:spPr>
        <p:txBody>
          <a:bodyPr anchor="t"/>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7" name="Title 1"/>
          <p:cNvSpPr>
            <a:spLocks noGrp="1"/>
          </p:cNvSpPr>
          <p:nvPr>
            <p:ph type="title"/>
          </p:nvPr>
        </p:nvSpPr>
        <p:spPr>
          <a:xfrm>
            <a:off x="1524000" y="195655"/>
            <a:ext cx="7362825" cy="572076"/>
          </a:xfrm>
          <a:prstGeom prst="rect">
            <a:avLst/>
          </a:prstGeom>
        </p:spPr>
        <p:txBody>
          <a:bodyPr/>
          <a:lstStyle>
            <a:lvl1pPr>
              <a:defRPr sz="2400" baseline="0">
                <a:solidFill>
                  <a:srgbClr val="225590"/>
                </a:solidFill>
                <a:latin typeface="+mj-lt"/>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42689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199" y="1524000"/>
            <a:ext cx="8043701" cy="4603751"/>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2" name="Title 1"/>
          <p:cNvSpPr>
            <a:spLocks noGrp="1"/>
          </p:cNvSpPr>
          <p:nvPr>
            <p:ph type="title"/>
          </p:nvPr>
        </p:nvSpPr>
        <p:spPr>
          <a:xfrm>
            <a:off x="1962150" y="195655"/>
            <a:ext cx="6924675" cy="572076"/>
          </a:xfrm>
          <a:prstGeom prst="rect">
            <a:avLst/>
          </a:prstGeom>
        </p:spPr>
        <p:txBody>
          <a:bodyPr/>
          <a:lstStyle>
            <a:lvl1pPr>
              <a:defRPr sz="2400" baseline="0">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84832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9" y="1524000"/>
            <a:ext cx="7886701" cy="4838700"/>
          </a:xfrm>
        </p:spPr>
        <p:txBody>
          <a:bodyPr anchor="t"/>
          <a:lstStyle>
            <a:lvl1pPr marL="0" indent="0">
              <a:buNone/>
              <a:defRPr sz="2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
        <p:nvSpPr>
          <p:cNvPr id="7" name="Title 1"/>
          <p:cNvSpPr>
            <a:spLocks noGrp="1"/>
          </p:cNvSpPr>
          <p:nvPr>
            <p:ph type="title"/>
          </p:nvPr>
        </p:nvSpPr>
        <p:spPr>
          <a:xfrm>
            <a:off x="1971675" y="195655"/>
            <a:ext cx="6915150" cy="572076"/>
          </a:xfrm>
          <a:prstGeom prst="rect">
            <a:avLst/>
          </a:prstGeom>
        </p:spPr>
        <p:txBody>
          <a:bodyPr/>
          <a:lstStyle>
            <a:lvl1pPr>
              <a:defRPr sz="2400" baseline="0">
                <a:solidFill>
                  <a:schemeClr val="bg1"/>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3696236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68300" y="1600200"/>
            <a:ext cx="83185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32" name="Title Placeholder 6"/>
          <p:cNvSpPr>
            <a:spLocks noGrp="1"/>
          </p:cNvSpPr>
          <p:nvPr>
            <p:ph type="title"/>
          </p:nvPr>
        </p:nvSpPr>
        <p:spPr bwMode="auto">
          <a:xfrm>
            <a:off x="1590675" y="194473"/>
            <a:ext cx="7286625" cy="5873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pic>
        <p:nvPicPr>
          <p:cNvPr id="6" name="Image 5" descr="MPP-8.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2011276" cy="877098"/>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txStyles>
    <p:titleStyle>
      <a:lvl1pPr algn="r" defTabSz="457200" rtl="0" eaLnBrk="1" fontAlgn="base" hangingPunct="1">
        <a:spcBef>
          <a:spcPct val="0"/>
        </a:spcBef>
        <a:spcAft>
          <a:spcPct val="0"/>
        </a:spcAft>
        <a:defRPr sz="2400" b="1" kern="1200" cap="all" baseline="0">
          <a:solidFill>
            <a:srgbClr val="225590"/>
          </a:solidFill>
          <a:latin typeface="Calibri" pitchFamily="34" charset="0"/>
          <a:ea typeface="ＭＳ Ｐゴシック" charset="0"/>
          <a:cs typeface="Calibri" pitchFamily="34" charset="0"/>
        </a:defRPr>
      </a:lvl1pPr>
      <a:lvl2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Calibri"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800" kern="1200">
          <a:solidFill>
            <a:schemeClr val="tx1">
              <a:lumMod val="65000"/>
              <a:lumOff val="35000"/>
            </a:schemeClr>
          </a:solidFill>
          <a:latin typeface="Calibri"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68300" y="1600200"/>
            <a:ext cx="83185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32" name="Title Placeholder 6"/>
          <p:cNvSpPr>
            <a:spLocks noGrp="1"/>
          </p:cNvSpPr>
          <p:nvPr>
            <p:ph type="title"/>
          </p:nvPr>
        </p:nvSpPr>
        <p:spPr bwMode="auto">
          <a:xfrm>
            <a:off x="1590675" y="194473"/>
            <a:ext cx="7286625" cy="5873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noProof="0"/>
              <a:t>Click to edit Master title style</a:t>
            </a:r>
            <a:endParaRPr lang="en-GB" noProof="0" dirty="0"/>
          </a:p>
        </p:txBody>
      </p:sp>
      <p:pic>
        <p:nvPicPr>
          <p:cNvPr id="6" name="Image 5" descr="MPP-8.jpg"/>
          <p:cNvPicPr>
            <a:picLocks noChangeAspect="1"/>
          </p:cNvPicPr>
          <p:nvPr/>
        </p:nvPicPr>
        <p:blipFill>
          <a:blip r:embed="rId7"/>
          <a:stretch>
            <a:fillRect/>
          </a:stretch>
        </p:blipFill>
        <p:spPr>
          <a:xfrm>
            <a:off x="0" y="0"/>
            <a:ext cx="2011276" cy="877098"/>
          </a:xfrm>
          <a:prstGeom prst="rect">
            <a:avLst/>
          </a:prstGeom>
        </p:spPr>
      </p:pic>
      <p:pic>
        <p:nvPicPr>
          <p:cNvPr id="5" name="Image 4" descr="projet_1-PPT_MPP-8.jpg">
            <a:extLst>
              <a:ext uri="{FF2B5EF4-FFF2-40B4-BE49-F238E27FC236}">
                <a16:creationId xmlns:a16="http://schemas.microsoft.com/office/drawing/2014/main" id="{5D258083-340F-DE41-8816-216CC7BA317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9144000" cy="877098"/>
          </a:xfrm>
          <a:prstGeom prst="rect">
            <a:avLst/>
          </a:prstGeom>
        </p:spPr>
      </p:pic>
    </p:spTree>
    <p:extLst>
      <p:ext uri="{BB962C8B-B14F-4D97-AF65-F5344CB8AC3E}">
        <p14:creationId xmlns:p14="http://schemas.microsoft.com/office/powerpoint/2010/main" val="3242943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60" r:id="rId4"/>
    <p:sldLayoutId id="2147483661" r:id="rId5"/>
  </p:sldLayoutIdLst>
  <p:txStyles>
    <p:titleStyle>
      <a:lvl1pPr algn="r" defTabSz="457200" rtl="0" eaLnBrk="1" fontAlgn="base" hangingPunct="1">
        <a:spcBef>
          <a:spcPct val="0"/>
        </a:spcBef>
        <a:spcAft>
          <a:spcPct val="0"/>
        </a:spcAft>
        <a:defRPr sz="2400" b="1" kern="1200" cap="all" baseline="0">
          <a:solidFill>
            <a:srgbClr val="225590"/>
          </a:solidFill>
          <a:latin typeface="+mj-lt"/>
          <a:ea typeface="ＭＳ Ｐゴシック" charset="0"/>
          <a:cs typeface="Calibri" pitchFamily="34" charset="0"/>
        </a:defRPr>
      </a:lvl1pPr>
      <a:lvl2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rgbClr val="000090"/>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Calibri" pitchFamily="34"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62100" y="4508500"/>
            <a:ext cx="6667500" cy="1755140"/>
          </a:xfrm>
        </p:spPr>
        <p:txBody>
          <a:bodyPr/>
          <a:lstStyle/>
          <a:p>
            <a:r>
              <a:rPr lang="fr-CH" dirty="0"/>
              <a:t> </a:t>
            </a:r>
          </a:p>
        </p:txBody>
      </p:sp>
      <p:sp>
        <p:nvSpPr>
          <p:cNvPr id="8" name="Titre 1">
            <a:extLst>
              <a:ext uri="{FF2B5EF4-FFF2-40B4-BE49-F238E27FC236}">
                <a16:creationId xmlns:a16="http://schemas.microsoft.com/office/drawing/2014/main" id="{3DA57936-6AF5-914E-A7BE-EF4B6665828D}"/>
              </a:ext>
            </a:extLst>
          </p:cNvPr>
          <p:cNvSpPr>
            <a:spLocks noGrp="1"/>
          </p:cNvSpPr>
          <p:nvPr>
            <p:ph type="ctrTitle"/>
          </p:nvPr>
        </p:nvSpPr>
        <p:spPr>
          <a:xfrm>
            <a:off x="525185" y="2555237"/>
            <a:ext cx="8093631" cy="2258806"/>
          </a:xfrm>
        </p:spPr>
        <p:txBody>
          <a:bodyPr/>
          <a:lstStyle/>
          <a:p>
            <a:pPr algn="ctr"/>
            <a:r>
              <a:rPr lang="en-US" b="1" dirty="0">
                <a:latin typeface="Cambria" panose="02040503050406030204" pitchFamily="18" charset="0"/>
              </a:rPr>
              <a:t>Facilitating development of and ensuring future access to innovative drug formulations and delivery mechanisms </a:t>
            </a:r>
          </a:p>
        </p:txBody>
      </p:sp>
      <p:sp>
        <p:nvSpPr>
          <p:cNvPr id="9" name="Sous-titre 2">
            <a:extLst>
              <a:ext uri="{FF2B5EF4-FFF2-40B4-BE49-F238E27FC236}">
                <a16:creationId xmlns:a16="http://schemas.microsoft.com/office/drawing/2014/main" id="{223A459F-B72B-164B-BBFF-658371532334}"/>
              </a:ext>
            </a:extLst>
          </p:cNvPr>
          <p:cNvSpPr txBox="1">
            <a:spLocks/>
          </p:cNvSpPr>
          <p:nvPr/>
        </p:nvSpPr>
        <p:spPr bwMode="auto">
          <a:xfrm>
            <a:off x="197665" y="4743938"/>
            <a:ext cx="8748671" cy="198510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800" kern="1200">
                <a:solidFill>
                  <a:srgbClr val="F2F9FB"/>
                </a:solidFill>
                <a:latin typeface="Calibri" pitchFamily="34" charset="0"/>
                <a:ea typeface="ＭＳ Ｐゴシック" charset="0"/>
                <a:cs typeface="Calibri" pitchFamily="34"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Calibri" pitchFamily="34" charset="0"/>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Calibri" pitchFamily="34" charset="0"/>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Calibri" pitchFamily="34" charset="0"/>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Calibri" pitchFamily="34" charset="0"/>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000" b="1" dirty="0">
                <a:latin typeface="Cambria" panose="02040503050406030204" pitchFamily="18" charset="0"/>
              </a:rPr>
              <a:t>Charles Gore</a:t>
            </a:r>
          </a:p>
          <a:p>
            <a:r>
              <a:rPr lang="en-GB" sz="2000" dirty="0">
                <a:latin typeface="Cambria" panose="02040503050406030204" pitchFamily="18" charset="0"/>
              </a:rPr>
              <a:t>Executive Director</a:t>
            </a:r>
          </a:p>
          <a:p>
            <a:r>
              <a:rPr lang="en-GB" sz="2000" dirty="0">
                <a:latin typeface="Cambria" panose="02040503050406030204" pitchFamily="18" charset="0"/>
              </a:rPr>
              <a:t>Medicines Patent Pool</a:t>
            </a:r>
          </a:p>
          <a:p>
            <a:pPr algn="r"/>
            <a:r>
              <a:rPr lang="en-GB" sz="1600" dirty="0">
                <a:latin typeface="Cambria" panose="02040503050406030204" pitchFamily="18" charset="0"/>
              </a:rPr>
              <a:t>Presentation at IAS 2019</a:t>
            </a:r>
          </a:p>
          <a:p>
            <a:pPr algn="r"/>
            <a:r>
              <a:rPr lang="en-GB" sz="1600" dirty="0">
                <a:latin typeface="Cambria" panose="02040503050406030204" pitchFamily="18" charset="0"/>
              </a:rPr>
              <a:t>Session “New paradigms on ART”</a:t>
            </a:r>
          </a:p>
          <a:p>
            <a:pPr algn="r"/>
            <a:r>
              <a:rPr lang="en-GB" sz="1600" dirty="0">
                <a:latin typeface="Cambria" panose="02040503050406030204" pitchFamily="18" charset="0"/>
              </a:rPr>
              <a:t>Tuesday, 23 July 2019, Mexico City (Mexico)</a:t>
            </a:r>
            <a:endParaRPr lang="en-US" sz="1600" dirty="0">
              <a:latin typeface="Cambria" panose="02040503050406030204" pitchFamily="18" charset="0"/>
            </a:endParaRPr>
          </a:p>
        </p:txBody>
      </p:sp>
    </p:spTree>
    <p:extLst>
      <p:ext uri="{BB962C8B-B14F-4D97-AF65-F5344CB8AC3E}">
        <p14:creationId xmlns:p14="http://schemas.microsoft.com/office/powerpoint/2010/main" val="7861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7D605-14C9-7346-A57A-55E2BAB6BAD8}"/>
              </a:ext>
            </a:extLst>
          </p:cNvPr>
          <p:cNvSpPr>
            <a:spLocks noGrp="1"/>
          </p:cNvSpPr>
          <p:nvPr>
            <p:ph idx="1"/>
          </p:nvPr>
        </p:nvSpPr>
        <p:spPr>
          <a:xfrm>
            <a:off x="104619" y="1010920"/>
            <a:ext cx="4629941" cy="5735320"/>
          </a:xfrm>
        </p:spPr>
        <p:txBody>
          <a:bodyPr/>
          <a:lstStyle/>
          <a:p>
            <a:r>
              <a:rPr lang="en-US" sz="2400" dirty="0"/>
              <a:t>Long-acting technologies MPP/</a:t>
            </a:r>
            <a:r>
              <a:rPr lang="en-US" sz="2400" dirty="0" err="1"/>
              <a:t>Unitaid</a:t>
            </a:r>
            <a:r>
              <a:rPr lang="en-US" sz="2400" dirty="0"/>
              <a:t> report on the </a:t>
            </a:r>
            <a:r>
              <a:rPr lang="en-US" sz="2400" b="1" dirty="0"/>
              <a:t>patent landscape for long-acting technologies </a:t>
            </a:r>
            <a:r>
              <a:rPr lang="en-US" sz="2400" dirty="0"/>
              <a:t>with potential impact for preventing or treating major diseases in low- and middle-income countries</a:t>
            </a:r>
          </a:p>
          <a:p>
            <a:endParaRPr lang="en-US" sz="2400" dirty="0"/>
          </a:p>
          <a:p>
            <a:r>
              <a:rPr lang="en-US" sz="2400" dirty="0"/>
              <a:t>Available at https://</a:t>
            </a:r>
            <a:r>
              <a:rPr lang="en-US" sz="2400" dirty="0" err="1"/>
              <a:t>bit.ly</a:t>
            </a:r>
            <a:r>
              <a:rPr lang="en-US" sz="2400" dirty="0"/>
              <a:t>/2xOrGiK </a:t>
            </a:r>
          </a:p>
        </p:txBody>
      </p:sp>
      <p:sp>
        <p:nvSpPr>
          <p:cNvPr id="3" name="Title 2">
            <a:extLst>
              <a:ext uri="{FF2B5EF4-FFF2-40B4-BE49-F238E27FC236}">
                <a16:creationId xmlns:a16="http://schemas.microsoft.com/office/drawing/2014/main" id="{A978B1E0-BB0B-D547-8DBC-D80077629259}"/>
              </a:ext>
            </a:extLst>
          </p:cNvPr>
          <p:cNvSpPr>
            <a:spLocks noGrp="1"/>
          </p:cNvSpPr>
          <p:nvPr>
            <p:ph type="title"/>
          </p:nvPr>
        </p:nvSpPr>
        <p:spPr/>
        <p:txBody>
          <a:bodyPr/>
          <a:lstStyle/>
          <a:p>
            <a:r>
              <a:rPr lang="en-US" dirty="0">
                <a:solidFill>
                  <a:schemeClr val="bg1"/>
                </a:solidFill>
              </a:rPr>
              <a:t>Long acting technologies:</a:t>
            </a:r>
            <a:br>
              <a:rPr lang="en-US" dirty="0">
                <a:solidFill>
                  <a:schemeClr val="bg1"/>
                </a:solidFill>
              </a:rPr>
            </a:br>
            <a:r>
              <a:rPr lang="en-US" b="0" dirty="0">
                <a:solidFill>
                  <a:schemeClr val="bg1"/>
                </a:solidFill>
              </a:rPr>
              <a:t>Intellectual property landscape</a:t>
            </a:r>
          </a:p>
        </p:txBody>
      </p:sp>
      <p:pic>
        <p:nvPicPr>
          <p:cNvPr id="6" name="Picture 5">
            <a:extLst>
              <a:ext uri="{FF2B5EF4-FFF2-40B4-BE49-F238E27FC236}">
                <a16:creationId xmlns:a16="http://schemas.microsoft.com/office/drawing/2014/main" id="{84CA7986-88DA-8E4E-B4BF-0400FB349BC9}"/>
              </a:ext>
            </a:extLst>
          </p:cNvPr>
          <p:cNvPicPr>
            <a:picLocks noChangeAspect="1"/>
          </p:cNvPicPr>
          <p:nvPr/>
        </p:nvPicPr>
        <p:blipFill>
          <a:blip r:embed="rId3"/>
          <a:stretch>
            <a:fillRect/>
          </a:stretch>
        </p:blipFill>
        <p:spPr>
          <a:xfrm>
            <a:off x="4940798" y="980580"/>
            <a:ext cx="4098583" cy="5796000"/>
          </a:xfrm>
          <a:prstGeom prst="rect">
            <a:avLst/>
          </a:prstGeom>
          <a:ln w="12700">
            <a:solidFill>
              <a:schemeClr val="tx1"/>
            </a:solidFill>
          </a:ln>
        </p:spPr>
      </p:pic>
    </p:spTree>
    <p:extLst>
      <p:ext uri="{BB962C8B-B14F-4D97-AF65-F5344CB8AC3E}">
        <p14:creationId xmlns:p14="http://schemas.microsoft.com/office/powerpoint/2010/main" val="237754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7D605-14C9-7346-A57A-55E2BAB6BAD8}"/>
              </a:ext>
            </a:extLst>
          </p:cNvPr>
          <p:cNvSpPr>
            <a:spLocks noGrp="1"/>
          </p:cNvSpPr>
          <p:nvPr>
            <p:ph idx="1"/>
          </p:nvPr>
        </p:nvSpPr>
        <p:spPr>
          <a:xfrm>
            <a:off x="103109" y="1122680"/>
            <a:ext cx="8937781" cy="5735320"/>
          </a:xfrm>
        </p:spPr>
        <p:txBody>
          <a:bodyPr/>
          <a:lstStyle/>
          <a:p>
            <a:pPr>
              <a:spcBef>
                <a:spcPts val="1200"/>
              </a:spcBef>
            </a:pPr>
            <a:r>
              <a:rPr lang="en-US" sz="2200" dirty="0"/>
              <a:t>LA technologies often have </a:t>
            </a:r>
            <a:r>
              <a:rPr lang="en-US" sz="2200" b="1" dirty="0"/>
              <a:t>multi-layered protections</a:t>
            </a:r>
            <a:r>
              <a:rPr lang="en-US" sz="2200" dirty="0"/>
              <a:t> on the </a:t>
            </a:r>
            <a:r>
              <a:rPr lang="en-US" sz="2200" b="1" dirty="0"/>
              <a:t>molecule</a:t>
            </a:r>
            <a:r>
              <a:rPr lang="en-US" sz="2200" dirty="0"/>
              <a:t>, the </a:t>
            </a:r>
            <a:r>
              <a:rPr lang="en-US" sz="2200" b="1" dirty="0"/>
              <a:t>formulation</a:t>
            </a:r>
            <a:r>
              <a:rPr lang="en-US" sz="2200" dirty="0"/>
              <a:t>, the </a:t>
            </a:r>
            <a:r>
              <a:rPr lang="en-US" sz="2200" b="1" dirty="0"/>
              <a:t>delivery device</a:t>
            </a:r>
            <a:r>
              <a:rPr lang="en-US" sz="2200" dirty="0"/>
              <a:t>, and the </a:t>
            </a:r>
            <a:r>
              <a:rPr lang="en-US" sz="2200" b="1" dirty="0"/>
              <a:t>process</a:t>
            </a:r>
            <a:r>
              <a:rPr lang="en-US" sz="2200" dirty="0"/>
              <a:t> of manufacturing, potentially providing </a:t>
            </a:r>
            <a:r>
              <a:rPr lang="en-US" sz="2200" b="1" dirty="0"/>
              <a:t>additional years of exclusivity </a:t>
            </a:r>
            <a:r>
              <a:rPr lang="en-US" sz="2200" dirty="0"/>
              <a:t>for the LA product.</a:t>
            </a:r>
          </a:p>
          <a:p>
            <a:pPr>
              <a:spcBef>
                <a:spcPts val="1200"/>
              </a:spcBef>
            </a:pPr>
            <a:endParaRPr lang="en-US" sz="800" dirty="0"/>
          </a:p>
          <a:p>
            <a:pPr>
              <a:spcBef>
                <a:spcPts val="1200"/>
              </a:spcBef>
            </a:pPr>
            <a:r>
              <a:rPr lang="en-US" sz="2200" dirty="0"/>
              <a:t>Patented </a:t>
            </a:r>
            <a:r>
              <a:rPr lang="en-US" sz="2200" b="1" dirty="0"/>
              <a:t>platform technologies </a:t>
            </a:r>
            <a:r>
              <a:rPr lang="en-US" sz="2200" dirty="0"/>
              <a:t>can be </a:t>
            </a:r>
            <a:r>
              <a:rPr lang="en-US" sz="2200" b="1" dirty="0"/>
              <a:t>applied to multiple products</a:t>
            </a:r>
            <a:r>
              <a:rPr lang="en-US" sz="2200" dirty="0"/>
              <a:t>. Frequently a </a:t>
            </a:r>
            <a:r>
              <a:rPr lang="en-US" sz="2200" dirty="0" err="1"/>
              <a:t>licence</a:t>
            </a:r>
            <a:r>
              <a:rPr lang="en-US" sz="2200" dirty="0"/>
              <a:t> is granted to a specific product using such technology, rather than to the entire platform. </a:t>
            </a:r>
          </a:p>
          <a:p>
            <a:pPr>
              <a:spcBef>
                <a:spcPts val="1200"/>
              </a:spcBef>
            </a:pPr>
            <a:endParaRPr lang="en-US" sz="400" b="1" dirty="0"/>
          </a:p>
          <a:p>
            <a:pPr>
              <a:spcBef>
                <a:spcPts val="1200"/>
              </a:spcBef>
            </a:pPr>
            <a:r>
              <a:rPr lang="en-US" sz="2200" b="1" dirty="0"/>
              <a:t>Geographical coverage of patent filings </a:t>
            </a:r>
            <a:r>
              <a:rPr lang="en-US" sz="2200" dirty="0"/>
              <a:t>often</a:t>
            </a:r>
            <a:r>
              <a:rPr lang="en-US" sz="2200" b="1" dirty="0"/>
              <a:t> varies</a:t>
            </a:r>
            <a:r>
              <a:rPr lang="en-US" sz="2200" dirty="0"/>
              <a:t> by product/technology. Smaller corporations and academic institutions tend to file in less LMICs compared with major pharmaceutical companies. Key manufacturing countries (e.g., </a:t>
            </a:r>
            <a:r>
              <a:rPr lang="en-US" sz="2200" b="1" dirty="0"/>
              <a:t>India</a:t>
            </a:r>
            <a:r>
              <a:rPr lang="en-US" sz="2200" dirty="0"/>
              <a:t> and </a:t>
            </a:r>
            <a:r>
              <a:rPr lang="en-US" sz="2200" b="1" dirty="0"/>
              <a:t>China</a:t>
            </a:r>
            <a:r>
              <a:rPr lang="en-US" sz="2200" dirty="0"/>
              <a:t>) are </a:t>
            </a:r>
            <a:r>
              <a:rPr lang="en-US" sz="2200" b="1" dirty="0"/>
              <a:t>often covered</a:t>
            </a:r>
            <a:r>
              <a:rPr lang="en-US" sz="2200" dirty="0"/>
              <a:t>.</a:t>
            </a:r>
          </a:p>
        </p:txBody>
      </p:sp>
      <p:sp>
        <p:nvSpPr>
          <p:cNvPr id="3" name="Title 2">
            <a:extLst>
              <a:ext uri="{FF2B5EF4-FFF2-40B4-BE49-F238E27FC236}">
                <a16:creationId xmlns:a16="http://schemas.microsoft.com/office/drawing/2014/main" id="{A978B1E0-BB0B-D547-8DBC-D80077629259}"/>
              </a:ext>
            </a:extLst>
          </p:cNvPr>
          <p:cNvSpPr>
            <a:spLocks noGrp="1"/>
          </p:cNvSpPr>
          <p:nvPr>
            <p:ph type="title"/>
          </p:nvPr>
        </p:nvSpPr>
        <p:spPr/>
        <p:txBody>
          <a:bodyPr/>
          <a:lstStyle/>
          <a:p>
            <a:r>
              <a:rPr lang="en-US" dirty="0">
                <a:solidFill>
                  <a:schemeClr val="bg1"/>
                </a:solidFill>
              </a:rPr>
              <a:t>Long acting technologies:</a:t>
            </a:r>
            <a:br>
              <a:rPr lang="en-US" dirty="0">
                <a:solidFill>
                  <a:schemeClr val="bg1"/>
                </a:solidFill>
              </a:rPr>
            </a:br>
            <a:r>
              <a:rPr lang="en-US" b="0" dirty="0">
                <a:solidFill>
                  <a:schemeClr val="bg1"/>
                </a:solidFill>
              </a:rPr>
              <a:t>Findings from IP landscape analysis</a:t>
            </a:r>
          </a:p>
        </p:txBody>
      </p:sp>
    </p:spTree>
    <p:extLst>
      <p:ext uri="{BB962C8B-B14F-4D97-AF65-F5344CB8AC3E}">
        <p14:creationId xmlns:p14="http://schemas.microsoft.com/office/powerpoint/2010/main" val="13245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7D605-14C9-7346-A57A-55E2BAB6BAD8}"/>
              </a:ext>
            </a:extLst>
          </p:cNvPr>
          <p:cNvSpPr>
            <a:spLocks noGrp="1"/>
          </p:cNvSpPr>
          <p:nvPr>
            <p:ph idx="1"/>
          </p:nvPr>
        </p:nvSpPr>
        <p:spPr>
          <a:xfrm>
            <a:off x="104619" y="1010920"/>
            <a:ext cx="8937781" cy="5735320"/>
          </a:xfrm>
        </p:spPr>
        <p:txBody>
          <a:bodyPr/>
          <a:lstStyle/>
          <a:p>
            <a:pPr>
              <a:spcBef>
                <a:spcPts val="1200"/>
              </a:spcBef>
            </a:pPr>
            <a:r>
              <a:rPr lang="en-US" sz="2200" dirty="0"/>
              <a:t>The MPP is entering an </a:t>
            </a:r>
            <a:r>
              <a:rPr lang="en-US" sz="2200" b="1" dirty="0"/>
              <a:t>exploratory phase </a:t>
            </a:r>
            <a:r>
              <a:rPr lang="en-US" sz="2200" dirty="0"/>
              <a:t>to determine whether, and how, the MPP model can be applied to facilitate the development of long-acting formulations of public health importance in LMICs</a:t>
            </a:r>
          </a:p>
          <a:p>
            <a:pPr>
              <a:spcBef>
                <a:spcPts val="1200"/>
              </a:spcBef>
            </a:pPr>
            <a:r>
              <a:rPr lang="en-US" sz="2200" dirty="0"/>
              <a:t>The MPP is proposing to establish a </a:t>
            </a:r>
            <a:r>
              <a:rPr lang="en-US" sz="2200" b="1" dirty="0"/>
              <a:t>Long-acting Technology Access Hub</a:t>
            </a:r>
          </a:p>
          <a:p>
            <a:pPr marL="684000" lvl="1">
              <a:spcBef>
                <a:spcPts val="1200"/>
              </a:spcBef>
            </a:pPr>
            <a:r>
              <a:rPr lang="en-US" sz="2200" b="1" dirty="0"/>
              <a:t>Seeking commitments for collaboration /licensing </a:t>
            </a:r>
            <a:r>
              <a:rPr lang="en-US" sz="2200" dirty="0"/>
              <a:t>on development of priority products and technologies</a:t>
            </a:r>
          </a:p>
          <a:p>
            <a:pPr marL="684000" lvl="1">
              <a:spcBef>
                <a:spcPts val="1200"/>
              </a:spcBef>
            </a:pPr>
            <a:r>
              <a:rPr lang="en-US" sz="2200" b="1" dirty="0"/>
              <a:t>Expanding access </a:t>
            </a:r>
            <a:r>
              <a:rPr lang="en-US" sz="2200" dirty="0"/>
              <a:t>to drug/device/delivery platform combinations of emerging long-acting products</a:t>
            </a:r>
          </a:p>
          <a:p>
            <a:pPr marL="684000" lvl="1">
              <a:spcBef>
                <a:spcPts val="1200"/>
              </a:spcBef>
            </a:pPr>
            <a:r>
              <a:rPr lang="en-US" sz="2200" b="1" dirty="0"/>
              <a:t>Facilitating information sharing </a:t>
            </a:r>
            <a:r>
              <a:rPr lang="en-US" sz="2200" dirty="0"/>
              <a:t>to maximize potential of long-acting pipeline for LMICs</a:t>
            </a:r>
          </a:p>
          <a:p>
            <a:pPr marL="684000" lvl="1">
              <a:spcBef>
                <a:spcPts val="1200"/>
              </a:spcBef>
            </a:pPr>
            <a:r>
              <a:rPr lang="en-US" sz="2200" dirty="0"/>
              <a:t>Working closely with existing initiatives that are active in the long acting space</a:t>
            </a:r>
          </a:p>
          <a:p>
            <a:pPr marL="1712700" lvl="4" indent="0">
              <a:spcBef>
                <a:spcPts val="2200"/>
              </a:spcBef>
              <a:buNone/>
            </a:pPr>
            <a:r>
              <a:rPr lang="en-US" sz="2200" i="1" dirty="0"/>
              <a:t>This exploratory phase is supported by </a:t>
            </a:r>
            <a:r>
              <a:rPr lang="en-US" sz="2200" i="1" dirty="0" err="1"/>
              <a:t>Unitaid</a:t>
            </a:r>
            <a:endParaRPr lang="en-US" sz="2200" i="1" dirty="0"/>
          </a:p>
        </p:txBody>
      </p:sp>
      <p:sp>
        <p:nvSpPr>
          <p:cNvPr id="3" name="Title 2">
            <a:extLst>
              <a:ext uri="{FF2B5EF4-FFF2-40B4-BE49-F238E27FC236}">
                <a16:creationId xmlns:a16="http://schemas.microsoft.com/office/drawing/2014/main" id="{A978B1E0-BB0B-D547-8DBC-D80077629259}"/>
              </a:ext>
            </a:extLst>
          </p:cNvPr>
          <p:cNvSpPr>
            <a:spLocks noGrp="1"/>
          </p:cNvSpPr>
          <p:nvPr>
            <p:ph type="title"/>
          </p:nvPr>
        </p:nvSpPr>
        <p:spPr/>
        <p:txBody>
          <a:bodyPr/>
          <a:lstStyle/>
          <a:p>
            <a:r>
              <a:rPr lang="en-US" dirty="0">
                <a:solidFill>
                  <a:schemeClr val="bg1"/>
                </a:solidFill>
              </a:rPr>
              <a:t>Long acting technologies:</a:t>
            </a:r>
            <a:br>
              <a:rPr lang="en-US" dirty="0">
                <a:solidFill>
                  <a:schemeClr val="bg1"/>
                </a:solidFill>
              </a:rPr>
            </a:br>
            <a:r>
              <a:rPr lang="en-US" b="0" dirty="0">
                <a:solidFill>
                  <a:schemeClr val="bg1"/>
                </a:solidFill>
              </a:rPr>
              <a:t>Long-acting Technology Access Hub</a:t>
            </a:r>
          </a:p>
        </p:txBody>
      </p:sp>
    </p:spTree>
    <p:extLst>
      <p:ext uri="{BB962C8B-B14F-4D97-AF65-F5344CB8AC3E}">
        <p14:creationId xmlns:p14="http://schemas.microsoft.com/office/powerpoint/2010/main" val="239003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Arrow Connector 106">
            <a:extLst>
              <a:ext uri="{FF2B5EF4-FFF2-40B4-BE49-F238E27FC236}">
                <a16:creationId xmlns:a16="http://schemas.microsoft.com/office/drawing/2014/main" id="{95A83087-2197-B445-8196-0A9D38C5A0AC}"/>
              </a:ext>
            </a:extLst>
          </p:cNvPr>
          <p:cNvCxnSpPr>
            <a:cxnSpLocks/>
          </p:cNvCxnSpPr>
          <p:nvPr/>
        </p:nvCxnSpPr>
        <p:spPr>
          <a:xfrm flipV="1">
            <a:off x="3702975" y="4031626"/>
            <a:ext cx="1800000" cy="1244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978B1E0-BB0B-D547-8DBC-D80077629259}"/>
              </a:ext>
            </a:extLst>
          </p:cNvPr>
          <p:cNvSpPr>
            <a:spLocks noGrp="1"/>
          </p:cNvSpPr>
          <p:nvPr>
            <p:ph type="title"/>
          </p:nvPr>
        </p:nvSpPr>
        <p:spPr>
          <a:xfrm>
            <a:off x="1515616" y="195578"/>
            <a:ext cx="7362825" cy="572076"/>
          </a:xfrm>
        </p:spPr>
        <p:txBody>
          <a:bodyPr/>
          <a:lstStyle/>
          <a:p>
            <a:r>
              <a:rPr lang="en-US" dirty="0">
                <a:solidFill>
                  <a:schemeClr val="bg1"/>
                </a:solidFill>
              </a:rPr>
              <a:t>Long acting technologies:</a:t>
            </a:r>
            <a:br>
              <a:rPr lang="en-US" dirty="0">
                <a:solidFill>
                  <a:schemeClr val="bg1"/>
                </a:solidFill>
              </a:rPr>
            </a:br>
            <a:r>
              <a:rPr lang="en-US" b="0" dirty="0">
                <a:solidFill>
                  <a:schemeClr val="bg1"/>
                </a:solidFill>
              </a:rPr>
              <a:t>Examples of patent pooling</a:t>
            </a:r>
            <a:endParaRPr lang="en-US" dirty="0">
              <a:solidFill>
                <a:schemeClr val="bg1"/>
              </a:solidFill>
            </a:endParaRPr>
          </a:p>
        </p:txBody>
      </p:sp>
      <p:sp>
        <p:nvSpPr>
          <p:cNvPr id="60" name="TextBox 59">
            <a:extLst>
              <a:ext uri="{FF2B5EF4-FFF2-40B4-BE49-F238E27FC236}">
                <a16:creationId xmlns:a16="http://schemas.microsoft.com/office/drawing/2014/main" id="{931D8C45-60B0-AC4F-AC6A-2B7AD138DAE2}"/>
              </a:ext>
            </a:extLst>
          </p:cNvPr>
          <p:cNvSpPr txBox="1"/>
          <p:nvPr/>
        </p:nvSpPr>
        <p:spPr>
          <a:xfrm>
            <a:off x="551733" y="1518970"/>
            <a:ext cx="1320335" cy="261610"/>
          </a:xfrm>
          <a:prstGeom prst="rect">
            <a:avLst/>
          </a:prstGeom>
          <a:noFill/>
        </p:spPr>
        <p:txBody>
          <a:bodyPr wrap="square" rtlCol="0">
            <a:spAutoFit/>
          </a:bodyPr>
          <a:lstStyle/>
          <a:p>
            <a:r>
              <a:rPr lang="en-GB" sz="1100" b="1" dirty="0">
                <a:latin typeface="+mn-lt"/>
                <a:cs typeface="Calibri" panose="020F0502020204030204" pitchFamily="34" charset="0"/>
              </a:rPr>
              <a:t>GLE/PIB (G/P)</a:t>
            </a:r>
          </a:p>
        </p:txBody>
      </p:sp>
      <p:cxnSp>
        <p:nvCxnSpPr>
          <p:cNvPr id="63" name="Straight Connector 62">
            <a:extLst>
              <a:ext uri="{FF2B5EF4-FFF2-40B4-BE49-F238E27FC236}">
                <a16:creationId xmlns:a16="http://schemas.microsoft.com/office/drawing/2014/main" id="{F0E45B82-1636-BC49-9A52-345F1EE171E0}"/>
              </a:ext>
            </a:extLst>
          </p:cNvPr>
          <p:cNvCxnSpPr>
            <a:cxnSpLocks/>
          </p:cNvCxnSpPr>
          <p:nvPr/>
        </p:nvCxnSpPr>
        <p:spPr>
          <a:xfrm>
            <a:off x="245387" y="3408784"/>
            <a:ext cx="3279015" cy="5683"/>
          </a:xfrm>
          <a:prstGeom prst="line">
            <a:avLst/>
          </a:prstGeom>
          <a:ln w="28575">
            <a:solidFill>
              <a:schemeClr val="tx1"/>
            </a:solidFill>
            <a:prstDash val="dashDot"/>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28D4659B-0063-014E-B54A-020C4D3BCF76}"/>
              </a:ext>
            </a:extLst>
          </p:cNvPr>
          <p:cNvSpPr txBox="1"/>
          <p:nvPr/>
        </p:nvSpPr>
        <p:spPr>
          <a:xfrm>
            <a:off x="128501" y="3016081"/>
            <a:ext cx="3475888" cy="861774"/>
          </a:xfrm>
          <a:prstGeom prst="rect">
            <a:avLst/>
          </a:prstGeom>
          <a:noFill/>
          <a:ln>
            <a:noFill/>
            <a:prstDash val="sysDot"/>
          </a:ln>
        </p:spPr>
        <p:txBody>
          <a:bodyPr wrap="square" rtlCol="0">
            <a:spAutoFit/>
          </a:bodyPr>
          <a:lstStyle/>
          <a:p>
            <a:r>
              <a:rPr lang="en-GB" sz="1400" b="1" dirty="0">
                <a:solidFill>
                  <a:schemeClr val="tx2"/>
                </a:solidFill>
                <a:latin typeface="+mn-lt"/>
                <a:cs typeface="Calibri" panose="020F0502020204030204" pitchFamily="34" charset="0"/>
              </a:rPr>
              <a:t>Medicines</a:t>
            </a:r>
            <a:endParaRPr lang="en-GB" sz="1100" b="1" dirty="0">
              <a:solidFill>
                <a:schemeClr val="tx2"/>
              </a:solidFill>
              <a:latin typeface="+mn-lt"/>
              <a:cs typeface="Calibri" panose="020F0502020204030204" pitchFamily="34" charset="0"/>
            </a:endParaRPr>
          </a:p>
          <a:p>
            <a:endParaRPr lang="en-GB" sz="1100" b="1" dirty="0">
              <a:solidFill>
                <a:schemeClr val="tx2"/>
              </a:solidFill>
              <a:latin typeface="+mn-lt"/>
              <a:cs typeface="Calibri" panose="020F0502020204030204" pitchFamily="34" charset="0"/>
            </a:endParaRPr>
          </a:p>
          <a:p>
            <a:endParaRPr lang="en-GB" sz="1100" b="1" dirty="0">
              <a:solidFill>
                <a:schemeClr val="tx2"/>
              </a:solidFill>
              <a:latin typeface="+mn-lt"/>
              <a:cs typeface="Calibri" panose="020F0502020204030204" pitchFamily="34" charset="0"/>
            </a:endParaRPr>
          </a:p>
          <a:p>
            <a:r>
              <a:rPr lang="en-GB" sz="1400" b="1" dirty="0">
                <a:solidFill>
                  <a:schemeClr val="tx2"/>
                </a:solidFill>
                <a:latin typeface="+mn-lt"/>
                <a:cs typeface="Calibri" panose="020F0502020204030204" pitchFamily="34" charset="0"/>
              </a:rPr>
              <a:t>Platforms</a:t>
            </a:r>
            <a:r>
              <a:rPr lang="en-GB" sz="1100" b="1" dirty="0">
                <a:solidFill>
                  <a:schemeClr val="tx2"/>
                </a:solidFill>
                <a:latin typeface="+mn-lt"/>
                <a:cs typeface="Calibri" panose="020F0502020204030204" pitchFamily="34" charset="0"/>
              </a:rPr>
              <a:t> </a:t>
            </a:r>
            <a:r>
              <a:rPr lang="en-GB" sz="1100" i="1" dirty="0">
                <a:solidFill>
                  <a:schemeClr val="tx2"/>
                </a:solidFill>
                <a:latin typeface="+mn-lt"/>
                <a:cs typeface="Calibri" panose="020F0502020204030204" pitchFamily="34" charset="0"/>
              </a:rPr>
              <a:t>(Licences would likely be product-specific)</a:t>
            </a:r>
          </a:p>
        </p:txBody>
      </p:sp>
      <p:sp>
        <p:nvSpPr>
          <p:cNvPr id="66" name="TextBox 65">
            <a:extLst>
              <a:ext uri="{FF2B5EF4-FFF2-40B4-BE49-F238E27FC236}">
                <a16:creationId xmlns:a16="http://schemas.microsoft.com/office/drawing/2014/main" id="{A6F1E2F8-407E-1D48-99D5-C628552EDBEA}"/>
              </a:ext>
            </a:extLst>
          </p:cNvPr>
          <p:cNvSpPr txBox="1"/>
          <p:nvPr/>
        </p:nvSpPr>
        <p:spPr>
          <a:xfrm>
            <a:off x="558574" y="3960298"/>
            <a:ext cx="1157590" cy="261610"/>
          </a:xfrm>
          <a:prstGeom prst="rect">
            <a:avLst/>
          </a:prstGeom>
          <a:noFill/>
        </p:spPr>
        <p:txBody>
          <a:bodyPr wrap="square" rtlCol="0">
            <a:spAutoFit/>
          </a:bodyPr>
          <a:lstStyle/>
          <a:p>
            <a:r>
              <a:rPr lang="en-GB" sz="1100" b="1" dirty="0">
                <a:latin typeface="+mn-lt"/>
                <a:cs typeface="Calibri" panose="020F0502020204030204" pitchFamily="34" charset="0"/>
              </a:rPr>
              <a:t>LA injectables</a:t>
            </a:r>
          </a:p>
        </p:txBody>
      </p:sp>
      <p:sp>
        <p:nvSpPr>
          <p:cNvPr id="68" name="TextBox 67">
            <a:extLst>
              <a:ext uri="{FF2B5EF4-FFF2-40B4-BE49-F238E27FC236}">
                <a16:creationId xmlns:a16="http://schemas.microsoft.com/office/drawing/2014/main" id="{140E375A-4AAA-CB4D-BA26-B76BC0F81433}"/>
              </a:ext>
            </a:extLst>
          </p:cNvPr>
          <p:cNvSpPr txBox="1"/>
          <p:nvPr/>
        </p:nvSpPr>
        <p:spPr>
          <a:xfrm>
            <a:off x="558574" y="5828314"/>
            <a:ext cx="1595505" cy="430887"/>
          </a:xfrm>
          <a:prstGeom prst="rect">
            <a:avLst/>
          </a:prstGeom>
          <a:noFill/>
        </p:spPr>
        <p:txBody>
          <a:bodyPr wrap="square" rtlCol="0">
            <a:spAutoFit/>
          </a:bodyPr>
          <a:lstStyle/>
          <a:p>
            <a:r>
              <a:rPr lang="en-GB" sz="1100" b="1" dirty="0">
                <a:latin typeface="+mn-lt"/>
                <a:cs typeface="Calibri" panose="020F0502020204030204" pitchFamily="34" charset="0"/>
              </a:rPr>
              <a:t>Microneedle </a:t>
            </a:r>
          </a:p>
          <a:p>
            <a:r>
              <a:rPr lang="en-GB" sz="1100" b="1" dirty="0">
                <a:latin typeface="+mn-lt"/>
                <a:cs typeface="Calibri" panose="020F0502020204030204" pitchFamily="34" charset="0"/>
              </a:rPr>
              <a:t>patches (MAPs)</a:t>
            </a:r>
          </a:p>
        </p:txBody>
      </p:sp>
      <p:sp>
        <p:nvSpPr>
          <p:cNvPr id="70" name="TextBox 69">
            <a:extLst>
              <a:ext uri="{FF2B5EF4-FFF2-40B4-BE49-F238E27FC236}">
                <a16:creationId xmlns:a16="http://schemas.microsoft.com/office/drawing/2014/main" id="{16B09B00-6146-9F40-B566-272D9B62B1A9}"/>
              </a:ext>
            </a:extLst>
          </p:cNvPr>
          <p:cNvSpPr txBox="1"/>
          <p:nvPr/>
        </p:nvSpPr>
        <p:spPr>
          <a:xfrm>
            <a:off x="5760215" y="2086614"/>
            <a:ext cx="3388371" cy="1446550"/>
          </a:xfrm>
          <a:prstGeom prst="rect">
            <a:avLst/>
          </a:prstGeom>
          <a:noFill/>
        </p:spPr>
        <p:txBody>
          <a:bodyPr wrap="square" rtlCol="0">
            <a:spAutoFit/>
          </a:bodyPr>
          <a:lstStyle/>
          <a:p>
            <a:pPr marL="171450" indent="-171450">
              <a:buFont typeface="Arial" panose="020B0604020202020204" pitchFamily="34" charset="0"/>
              <a:buChar char="•"/>
            </a:pPr>
            <a:r>
              <a:rPr lang="en-GB" sz="1100" u="sng" dirty="0">
                <a:latin typeface="+mn-lt"/>
                <a:cs typeface="Calibri" panose="020F0502020204030204" pitchFamily="34" charset="0"/>
              </a:rPr>
              <a:t>HCV</a:t>
            </a:r>
            <a:r>
              <a:rPr lang="en-GB" sz="1100" dirty="0">
                <a:latin typeface="+mn-lt"/>
                <a:cs typeface="Calibri" panose="020F0502020204030204" pitchFamily="34" charset="0"/>
              </a:rPr>
              <a:t> 	For for one-shot cure</a:t>
            </a:r>
          </a:p>
          <a:p>
            <a:pPr marL="171450" indent="-171450">
              <a:buFont typeface="Arial" panose="020B0604020202020204" pitchFamily="34" charset="0"/>
              <a:buChar char="•"/>
            </a:pPr>
            <a:r>
              <a:rPr lang="en-GB" sz="1100" u="sng" dirty="0">
                <a:latin typeface="+mn-lt"/>
                <a:cs typeface="Calibri" panose="020F0502020204030204" pitchFamily="34" charset="0"/>
              </a:rPr>
              <a:t>Malaria</a:t>
            </a:r>
            <a:r>
              <a:rPr lang="en-GB" sz="1100" dirty="0">
                <a:latin typeface="+mn-lt"/>
                <a:cs typeface="Calibri" panose="020F0502020204030204" pitchFamily="34" charset="0"/>
              </a:rPr>
              <a:t> 	For prophylaxis</a:t>
            </a:r>
          </a:p>
          <a:p>
            <a:pPr marL="171450" indent="-171450">
              <a:buFont typeface="Arial" panose="020B0604020202020204" pitchFamily="34" charset="0"/>
              <a:buChar char="•"/>
            </a:pPr>
            <a:r>
              <a:rPr lang="en-GB" sz="1100" u="sng" dirty="0">
                <a:latin typeface="+mn-lt"/>
                <a:cs typeface="Calibri" panose="020F0502020204030204" pitchFamily="34" charset="0"/>
              </a:rPr>
              <a:t>HIV</a:t>
            </a:r>
            <a:r>
              <a:rPr lang="en-GB" sz="1100" dirty="0">
                <a:latin typeface="+mn-lt"/>
                <a:cs typeface="Calibri" panose="020F0502020204030204" pitchFamily="34" charset="0"/>
              </a:rPr>
              <a:t> 		For </a:t>
            </a:r>
            <a:r>
              <a:rPr lang="en-GB" sz="1100" dirty="0" err="1">
                <a:latin typeface="+mn-lt"/>
                <a:cs typeface="Calibri" panose="020F0502020204030204" pitchFamily="34" charset="0"/>
              </a:rPr>
              <a:t>PrEP</a:t>
            </a:r>
            <a:r>
              <a:rPr lang="en-GB" sz="1100" dirty="0">
                <a:latin typeface="+mn-lt"/>
                <a:cs typeface="Calibri" panose="020F0502020204030204" pitchFamily="34" charset="0"/>
              </a:rPr>
              <a:t> or treatment</a:t>
            </a:r>
          </a:p>
          <a:p>
            <a:pPr marL="171450" indent="-171450">
              <a:buFont typeface="Arial" panose="020B0604020202020204" pitchFamily="34" charset="0"/>
              <a:buChar char="•"/>
            </a:pPr>
            <a:r>
              <a:rPr lang="en-GB" sz="1100" u="sng" dirty="0">
                <a:latin typeface="+mn-lt"/>
                <a:cs typeface="Calibri" panose="020F0502020204030204" pitchFamily="34" charset="0"/>
              </a:rPr>
              <a:t>TB</a:t>
            </a:r>
            <a:r>
              <a:rPr lang="en-GB" sz="1100" dirty="0">
                <a:latin typeface="+mn-lt"/>
                <a:cs typeface="Calibri" panose="020F0502020204030204" pitchFamily="34" charset="0"/>
              </a:rPr>
              <a:t> 		For DR-TB and LTBI treatment or 			preventing transmission</a:t>
            </a:r>
          </a:p>
          <a:p>
            <a:pPr marL="171450" indent="-171450">
              <a:buFont typeface="Arial" panose="020B0604020202020204" pitchFamily="34" charset="0"/>
              <a:buChar char="•"/>
            </a:pPr>
            <a:r>
              <a:rPr lang="en-GB" sz="1100" u="sng" dirty="0">
                <a:latin typeface="+mn-lt"/>
                <a:cs typeface="Calibri" panose="020F0502020204030204" pitchFamily="34" charset="0"/>
              </a:rPr>
              <a:t>AMR</a:t>
            </a:r>
            <a:r>
              <a:rPr lang="en-GB" sz="1100" dirty="0">
                <a:latin typeface="+mn-lt"/>
                <a:cs typeface="Calibri" panose="020F0502020204030204" pitchFamily="34" charset="0"/>
              </a:rPr>
              <a:t>  	One-shot new antibiotics for good 			stewardship </a:t>
            </a:r>
          </a:p>
          <a:p>
            <a:pPr algn="ctr"/>
            <a:endParaRPr lang="en-GB" sz="1100" dirty="0">
              <a:latin typeface="+mn-lt"/>
              <a:cs typeface="Calibri" panose="020F0502020204030204" pitchFamily="34" charset="0"/>
            </a:endParaRPr>
          </a:p>
        </p:txBody>
      </p:sp>
      <p:sp>
        <p:nvSpPr>
          <p:cNvPr id="72" name="TextBox 71">
            <a:extLst>
              <a:ext uri="{FF2B5EF4-FFF2-40B4-BE49-F238E27FC236}">
                <a16:creationId xmlns:a16="http://schemas.microsoft.com/office/drawing/2014/main" id="{0BCF4158-251D-EB4B-BCB5-A13C472ED732}"/>
              </a:ext>
            </a:extLst>
          </p:cNvPr>
          <p:cNvSpPr txBox="1"/>
          <p:nvPr/>
        </p:nvSpPr>
        <p:spPr>
          <a:xfrm>
            <a:off x="5760215" y="5917826"/>
            <a:ext cx="3245658" cy="430887"/>
          </a:xfrm>
          <a:prstGeom prst="rect">
            <a:avLst/>
          </a:prstGeom>
          <a:noFill/>
        </p:spPr>
        <p:txBody>
          <a:bodyPr wrap="square" rtlCol="0">
            <a:spAutoFit/>
          </a:bodyPr>
          <a:lstStyle/>
          <a:p>
            <a:pPr marL="171450" indent="-171450">
              <a:buFont typeface="Arial" panose="020B0604020202020204" pitchFamily="34" charset="0"/>
              <a:buChar char="•"/>
            </a:pPr>
            <a:r>
              <a:rPr lang="en-GB" sz="1100" u="sng" dirty="0">
                <a:latin typeface="+mn-lt"/>
                <a:cs typeface="Calibri" panose="020F0502020204030204" pitchFamily="34" charset="0"/>
              </a:rPr>
              <a:t>HIV</a:t>
            </a:r>
            <a:r>
              <a:rPr lang="en-GB" sz="1100" dirty="0">
                <a:latin typeface="+mn-lt"/>
                <a:cs typeface="Calibri" panose="020F0502020204030204" pitchFamily="34" charset="0"/>
              </a:rPr>
              <a:t> 		Treatment or </a:t>
            </a:r>
            <a:r>
              <a:rPr lang="en-GB" sz="1100" dirty="0" err="1">
                <a:latin typeface="+mn-lt"/>
                <a:cs typeface="Calibri" panose="020F0502020204030204" pitchFamily="34" charset="0"/>
              </a:rPr>
              <a:t>PrEP.</a:t>
            </a:r>
            <a:r>
              <a:rPr lang="en-GB" sz="1100" dirty="0">
                <a:latin typeface="+mn-lt"/>
                <a:cs typeface="Calibri" panose="020F0502020204030204" pitchFamily="34" charset="0"/>
              </a:rPr>
              <a:t> For neonatal 		prophylaxis</a:t>
            </a:r>
          </a:p>
        </p:txBody>
      </p:sp>
      <p:sp>
        <p:nvSpPr>
          <p:cNvPr id="73" name="TextBox 72">
            <a:extLst>
              <a:ext uri="{FF2B5EF4-FFF2-40B4-BE49-F238E27FC236}">
                <a16:creationId xmlns:a16="http://schemas.microsoft.com/office/drawing/2014/main" id="{44F91C8C-22C6-6243-8265-96591199B671}"/>
              </a:ext>
            </a:extLst>
          </p:cNvPr>
          <p:cNvSpPr txBox="1"/>
          <p:nvPr/>
        </p:nvSpPr>
        <p:spPr>
          <a:xfrm>
            <a:off x="128501" y="6383533"/>
            <a:ext cx="3442837" cy="261610"/>
          </a:xfrm>
          <a:prstGeom prst="rect">
            <a:avLst/>
          </a:prstGeom>
          <a:noFill/>
        </p:spPr>
        <p:txBody>
          <a:bodyPr wrap="square" rtlCol="0">
            <a:spAutoFit/>
          </a:bodyPr>
          <a:lstStyle/>
          <a:p>
            <a:r>
              <a:rPr lang="en-GB" sz="1100" b="1" dirty="0">
                <a:latin typeface="+mn-lt"/>
                <a:cs typeface="Calibri" panose="020F0502020204030204" pitchFamily="34" charset="0"/>
              </a:rPr>
              <a:t>+ </a:t>
            </a:r>
            <a:r>
              <a:rPr lang="en-GB" sz="1100" dirty="0">
                <a:latin typeface="+mn-lt"/>
                <a:cs typeface="Calibri" panose="020F0502020204030204" pitchFamily="34" charset="0"/>
              </a:rPr>
              <a:t>Other patents that could hinder freedom to operate</a:t>
            </a:r>
          </a:p>
        </p:txBody>
      </p:sp>
      <p:sp>
        <p:nvSpPr>
          <p:cNvPr id="75" name="TextBox 74">
            <a:extLst>
              <a:ext uri="{FF2B5EF4-FFF2-40B4-BE49-F238E27FC236}">
                <a16:creationId xmlns:a16="http://schemas.microsoft.com/office/drawing/2014/main" id="{A1094D63-2F79-BF4D-AFAC-141727AF54BE}"/>
              </a:ext>
            </a:extLst>
          </p:cNvPr>
          <p:cNvSpPr txBox="1"/>
          <p:nvPr/>
        </p:nvSpPr>
        <p:spPr>
          <a:xfrm>
            <a:off x="558574" y="4281598"/>
            <a:ext cx="1743567" cy="600164"/>
          </a:xfrm>
          <a:prstGeom prst="rect">
            <a:avLst/>
          </a:prstGeom>
          <a:noFill/>
        </p:spPr>
        <p:txBody>
          <a:bodyPr wrap="square" rtlCol="0">
            <a:spAutoFit/>
          </a:bodyPr>
          <a:lstStyle/>
          <a:p>
            <a:r>
              <a:rPr lang="en-GB" sz="1100" b="1" dirty="0">
                <a:latin typeface="+mn-lt"/>
                <a:cs typeface="Calibri" panose="020F0502020204030204" pitchFamily="34" charset="0"/>
              </a:rPr>
              <a:t>Depots – </a:t>
            </a:r>
          </a:p>
          <a:p>
            <a:r>
              <a:rPr lang="en-GB" sz="1100" b="1" dirty="0">
                <a:latin typeface="+mn-lt"/>
                <a:cs typeface="Calibri" panose="020F0502020204030204" pitchFamily="34" charset="0"/>
              </a:rPr>
              <a:t>biodegradable </a:t>
            </a:r>
          </a:p>
          <a:p>
            <a:r>
              <a:rPr lang="en-GB" sz="1100" b="1" dirty="0">
                <a:latin typeface="+mn-lt"/>
                <a:cs typeface="Calibri" panose="020F0502020204030204" pitchFamily="34" charset="0"/>
              </a:rPr>
              <a:t> </a:t>
            </a:r>
          </a:p>
        </p:txBody>
      </p:sp>
      <p:sp>
        <p:nvSpPr>
          <p:cNvPr id="76" name="TextBox 75">
            <a:extLst>
              <a:ext uri="{FF2B5EF4-FFF2-40B4-BE49-F238E27FC236}">
                <a16:creationId xmlns:a16="http://schemas.microsoft.com/office/drawing/2014/main" id="{79931261-D018-D946-B20B-4FE423020005}"/>
              </a:ext>
            </a:extLst>
          </p:cNvPr>
          <p:cNvSpPr txBox="1"/>
          <p:nvPr/>
        </p:nvSpPr>
        <p:spPr>
          <a:xfrm>
            <a:off x="551733" y="1809056"/>
            <a:ext cx="1468440" cy="430887"/>
          </a:xfrm>
          <a:prstGeom prst="rect">
            <a:avLst/>
          </a:prstGeom>
          <a:noFill/>
        </p:spPr>
        <p:txBody>
          <a:bodyPr wrap="square" rtlCol="0">
            <a:spAutoFit/>
          </a:bodyPr>
          <a:lstStyle/>
          <a:p>
            <a:r>
              <a:rPr lang="en-GB" sz="1100" b="1" dirty="0">
                <a:latin typeface="+mn-lt"/>
                <a:cs typeface="Calibri" panose="020F0502020204030204" pitchFamily="34" charset="0"/>
              </a:rPr>
              <a:t>TAF, FTC, DTG, BIC CAB, </a:t>
            </a:r>
            <a:r>
              <a:rPr lang="en-GB" sz="1100" b="1" dirty="0" err="1">
                <a:latin typeface="+mn-lt"/>
                <a:cs typeface="Calibri" panose="020F0502020204030204" pitchFamily="34" charset="0"/>
              </a:rPr>
              <a:t>EfDA</a:t>
            </a:r>
            <a:r>
              <a:rPr lang="en-GB" sz="1100" b="1" dirty="0">
                <a:latin typeface="+mn-lt"/>
                <a:cs typeface="Calibri" panose="020F0502020204030204" pitchFamily="34" charset="0"/>
              </a:rPr>
              <a:t>, </a:t>
            </a:r>
            <a:r>
              <a:rPr lang="en-GB" sz="1100" b="1" dirty="0">
                <a:cs typeface="Calibri" panose="020F0502020204030204" pitchFamily="34" charset="0"/>
              </a:rPr>
              <a:t>GS-CA2, </a:t>
            </a:r>
            <a:endParaRPr lang="en-GB" sz="1100" b="1" dirty="0">
              <a:latin typeface="+mn-lt"/>
              <a:cs typeface="Calibri" panose="020F0502020204030204" pitchFamily="34" charset="0"/>
            </a:endParaRPr>
          </a:p>
        </p:txBody>
      </p:sp>
      <p:sp>
        <p:nvSpPr>
          <p:cNvPr id="82" name="Left Bracket 81">
            <a:extLst>
              <a:ext uri="{FF2B5EF4-FFF2-40B4-BE49-F238E27FC236}">
                <a16:creationId xmlns:a16="http://schemas.microsoft.com/office/drawing/2014/main" id="{CD293C16-A8FF-864D-8FD8-D5C496FEDBE8}"/>
              </a:ext>
            </a:extLst>
          </p:cNvPr>
          <p:cNvSpPr/>
          <p:nvPr/>
        </p:nvSpPr>
        <p:spPr>
          <a:xfrm>
            <a:off x="5605977" y="1583543"/>
            <a:ext cx="203144" cy="5112000"/>
          </a:xfrm>
          <a:prstGeom prst="leftBracket">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100" dirty="0"/>
          </a:p>
        </p:txBody>
      </p:sp>
      <p:sp>
        <p:nvSpPr>
          <p:cNvPr id="83" name="TextBox 82">
            <a:extLst>
              <a:ext uri="{FF2B5EF4-FFF2-40B4-BE49-F238E27FC236}">
                <a16:creationId xmlns:a16="http://schemas.microsoft.com/office/drawing/2014/main" id="{186EA3EC-1D0E-C144-B98E-C58EA487AC04}"/>
              </a:ext>
            </a:extLst>
          </p:cNvPr>
          <p:cNvSpPr txBox="1"/>
          <p:nvPr/>
        </p:nvSpPr>
        <p:spPr>
          <a:xfrm>
            <a:off x="5760215" y="3712255"/>
            <a:ext cx="3338114" cy="769441"/>
          </a:xfrm>
          <a:prstGeom prst="rect">
            <a:avLst/>
          </a:prstGeom>
          <a:noFill/>
        </p:spPr>
        <p:txBody>
          <a:bodyPr wrap="square" rtlCol="0">
            <a:spAutoFit/>
          </a:bodyPr>
          <a:lstStyle/>
          <a:p>
            <a:pPr marL="171450" indent="-171450">
              <a:buFont typeface="Arial" panose="020B0604020202020204" pitchFamily="34" charset="0"/>
              <a:buChar char="•"/>
            </a:pPr>
            <a:r>
              <a:rPr lang="en-GB" sz="1100" u="sng" dirty="0">
                <a:latin typeface="+mn-lt"/>
                <a:cs typeface="Calibri" panose="020F0502020204030204" pitchFamily="34" charset="0"/>
              </a:rPr>
              <a:t>HIV </a:t>
            </a:r>
            <a:r>
              <a:rPr lang="en-GB" sz="1100" dirty="0">
                <a:latin typeface="+mn-lt"/>
                <a:cs typeface="Calibri" panose="020F0502020204030204" pitchFamily="34" charset="0"/>
              </a:rPr>
              <a:t> 	For </a:t>
            </a:r>
            <a:r>
              <a:rPr lang="en-GB" sz="1100" dirty="0" err="1">
                <a:latin typeface="+mn-lt"/>
                <a:cs typeface="Calibri" panose="020F0502020204030204" pitchFamily="34" charset="0"/>
              </a:rPr>
              <a:t>PrEP</a:t>
            </a:r>
            <a:r>
              <a:rPr lang="en-GB" sz="1100" dirty="0">
                <a:latin typeface="+mn-lt"/>
                <a:cs typeface="Calibri" panose="020F0502020204030204" pitchFamily="34" charset="0"/>
              </a:rPr>
              <a:t> or treatment maintenance</a:t>
            </a:r>
            <a:endParaRPr lang="en-GB" sz="1100" u="sng" dirty="0">
              <a:latin typeface="+mn-lt"/>
              <a:cs typeface="Calibri" panose="020F0502020204030204" pitchFamily="34" charset="0"/>
            </a:endParaRPr>
          </a:p>
          <a:p>
            <a:pPr marL="171450" indent="-171450">
              <a:buFont typeface="Arial" panose="020B0604020202020204" pitchFamily="34" charset="0"/>
              <a:buChar char="•"/>
            </a:pPr>
            <a:r>
              <a:rPr lang="en-GB" sz="1100" u="sng" dirty="0">
                <a:latin typeface="+mn-lt"/>
                <a:cs typeface="Calibri" panose="020F0502020204030204" pitchFamily="34" charset="0"/>
              </a:rPr>
              <a:t>HBV</a:t>
            </a:r>
            <a:r>
              <a:rPr lang="en-GB" sz="1100" dirty="0">
                <a:latin typeface="+mn-lt"/>
                <a:cs typeface="Calibri" panose="020F0502020204030204" pitchFamily="34" charset="0"/>
              </a:rPr>
              <a:t> 	Current treatments and future 		functional cures</a:t>
            </a:r>
          </a:p>
          <a:p>
            <a:pPr marL="171450" indent="-171450">
              <a:buFont typeface="Arial" panose="020B0604020202020204" pitchFamily="34" charset="0"/>
              <a:buChar char="•"/>
            </a:pPr>
            <a:r>
              <a:rPr lang="en-GB" sz="1100" u="sng" dirty="0">
                <a:latin typeface="+mn-lt"/>
                <a:cs typeface="Calibri" panose="020F0502020204030204" pitchFamily="34" charset="0"/>
              </a:rPr>
              <a:t>Malaria</a:t>
            </a:r>
            <a:r>
              <a:rPr lang="en-GB" sz="1100" dirty="0">
                <a:latin typeface="+mn-lt"/>
                <a:cs typeface="Calibri" panose="020F0502020204030204" pitchFamily="34" charset="0"/>
              </a:rPr>
              <a:t> 	For vector control</a:t>
            </a:r>
          </a:p>
        </p:txBody>
      </p:sp>
      <p:sp>
        <p:nvSpPr>
          <p:cNvPr id="88" name="TextBox 87">
            <a:extLst>
              <a:ext uri="{FF2B5EF4-FFF2-40B4-BE49-F238E27FC236}">
                <a16:creationId xmlns:a16="http://schemas.microsoft.com/office/drawing/2014/main" id="{870D9C19-1AF9-3B40-B5F0-E101223C68C7}"/>
              </a:ext>
            </a:extLst>
          </p:cNvPr>
          <p:cNvSpPr txBox="1"/>
          <p:nvPr/>
        </p:nvSpPr>
        <p:spPr>
          <a:xfrm>
            <a:off x="551733" y="2320051"/>
            <a:ext cx="1320335" cy="261610"/>
          </a:xfrm>
          <a:prstGeom prst="rect">
            <a:avLst/>
          </a:prstGeom>
          <a:noFill/>
        </p:spPr>
        <p:txBody>
          <a:bodyPr wrap="square" rtlCol="0">
            <a:spAutoFit/>
          </a:bodyPr>
          <a:lstStyle/>
          <a:p>
            <a:r>
              <a:rPr lang="en-GB" sz="1100" b="1" dirty="0">
                <a:latin typeface="+mn-lt"/>
                <a:cs typeface="Calibri" panose="020F0502020204030204" pitchFamily="34" charset="0"/>
              </a:rPr>
              <a:t>BDQ, DLM, others</a:t>
            </a:r>
          </a:p>
        </p:txBody>
      </p:sp>
      <p:sp>
        <p:nvSpPr>
          <p:cNvPr id="89" name="TextBox 88">
            <a:extLst>
              <a:ext uri="{FF2B5EF4-FFF2-40B4-BE49-F238E27FC236}">
                <a16:creationId xmlns:a16="http://schemas.microsoft.com/office/drawing/2014/main" id="{85D7DB33-AC76-AB47-947F-37E3CE57BDA4}"/>
              </a:ext>
            </a:extLst>
          </p:cNvPr>
          <p:cNvSpPr txBox="1"/>
          <p:nvPr/>
        </p:nvSpPr>
        <p:spPr>
          <a:xfrm>
            <a:off x="5760215" y="1812122"/>
            <a:ext cx="1344396" cy="261610"/>
          </a:xfrm>
          <a:prstGeom prst="rect">
            <a:avLst/>
          </a:prstGeom>
          <a:noFill/>
        </p:spPr>
        <p:txBody>
          <a:bodyPr wrap="square" rtlCol="0">
            <a:spAutoFit/>
          </a:bodyPr>
          <a:lstStyle/>
          <a:p>
            <a:r>
              <a:rPr lang="en-GB" sz="1100" b="1" dirty="0">
                <a:latin typeface="+mn-lt"/>
                <a:cs typeface="Calibri" panose="020F0502020204030204" pitchFamily="34" charset="0"/>
              </a:rPr>
              <a:t>LA injectables</a:t>
            </a:r>
          </a:p>
        </p:txBody>
      </p:sp>
      <p:sp>
        <p:nvSpPr>
          <p:cNvPr id="90" name="TextBox 89">
            <a:extLst>
              <a:ext uri="{FF2B5EF4-FFF2-40B4-BE49-F238E27FC236}">
                <a16:creationId xmlns:a16="http://schemas.microsoft.com/office/drawing/2014/main" id="{A9FBD054-E161-D346-B39E-400E0611A262}"/>
              </a:ext>
            </a:extLst>
          </p:cNvPr>
          <p:cNvSpPr txBox="1"/>
          <p:nvPr/>
        </p:nvSpPr>
        <p:spPr>
          <a:xfrm>
            <a:off x="5760215" y="4660359"/>
            <a:ext cx="942474" cy="261610"/>
          </a:xfrm>
          <a:prstGeom prst="rect">
            <a:avLst/>
          </a:prstGeom>
          <a:noFill/>
        </p:spPr>
        <p:txBody>
          <a:bodyPr wrap="square" rtlCol="0">
            <a:spAutoFit/>
          </a:bodyPr>
          <a:lstStyle/>
          <a:p>
            <a:r>
              <a:rPr lang="en-GB" sz="1100" b="1" dirty="0">
                <a:latin typeface="+mn-lt"/>
                <a:cs typeface="Calibri" panose="020F0502020204030204" pitchFamily="34" charset="0"/>
              </a:rPr>
              <a:t>LA orals</a:t>
            </a:r>
          </a:p>
        </p:txBody>
      </p:sp>
      <p:sp>
        <p:nvSpPr>
          <p:cNvPr id="92" name="TextBox 91">
            <a:extLst>
              <a:ext uri="{FF2B5EF4-FFF2-40B4-BE49-F238E27FC236}">
                <a16:creationId xmlns:a16="http://schemas.microsoft.com/office/drawing/2014/main" id="{53BC8667-FFF9-3A4F-8660-3200B12065E0}"/>
              </a:ext>
            </a:extLst>
          </p:cNvPr>
          <p:cNvSpPr txBox="1"/>
          <p:nvPr/>
        </p:nvSpPr>
        <p:spPr>
          <a:xfrm>
            <a:off x="551733" y="2710437"/>
            <a:ext cx="2081515" cy="261610"/>
          </a:xfrm>
          <a:prstGeom prst="rect">
            <a:avLst/>
          </a:prstGeom>
          <a:noFill/>
        </p:spPr>
        <p:txBody>
          <a:bodyPr wrap="square" rtlCol="0">
            <a:spAutoFit/>
          </a:bodyPr>
          <a:lstStyle/>
          <a:p>
            <a:r>
              <a:rPr lang="en-GB" sz="1100" b="1" dirty="0">
                <a:latin typeface="+mn-lt"/>
                <a:cs typeface="Calibri" panose="020F0502020204030204" pitchFamily="34" charset="0"/>
              </a:rPr>
              <a:t>Atovaquone, Ivermectin</a:t>
            </a:r>
          </a:p>
        </p:txBody>
      </p:sp>
      <p:sp>
        <p:nvSpPr>
          <p:cNvPr id="95" name="TextBox 94">
            <a:extLst>
              <a:ext uri="{FF2B5EF4-FFF2-40B4-BE49-F238E27FC236}">
                <a16:creationId xmlns:a16="http://schemas.microsoft.com/office/drawing/2014/main" id="{91C58343-54BE-3A44-957F-0DF59B5B8281}"/>
              </a:ext>
            </a:extLst>
          </p:cNvPr>
          <p:cNvSpPr txBox="1"/>
          <p:nvPr/>
        </p:nvSpPr>
        <p:spPr>
          <a:xfrm>
            <a:off x="5760215" y="3424717"/>
            <a:ext cx="2050494" cy="261610"/>
          </a:xfrm>
          <a:prstGeom prst="rect">
            <a:avLst/>
          </a:prstGeom>
          <a:noFill/>
        </p:spPr>
        <p:txBody>
          <a:bodyPr wrap="square" rtlCol="0">
            <a:spAutoFit/>
          </a:bodyPr>
          <a:lstStyle/>
          <a:p>
            <a:r>
              <a:rPr lang="en-GB" sz="1100" b="1" dirty="0">
                <a:latin typeface="+mn-lt"/>
                <a:cs typeface="Calibri" panose="020F0502020204030204" pitchFamily="34" charset="0"/>
              </a:rPr>
              <a:t>Removable depots</a:t>
            </a:r>
          </a:p>
        </p:txBody>
      </p:sp>
      <p:sp>
        <p:nvSpPr>
          <p:cNvPr id="96" name="TextBox 95">
            <a:extLst>
              <a:ext uri="{FF2B5EF4-FFF2-40B4-BE49-F238E27FC236}">
                <a16:creationId xmlns:a16="http://schemas.microsoft.com/office/drawing/2014/main" id="{F6ADF4CA-7380-C24E-8F9D-6AFC3BAF7292}"/>
              </a:ext>
            </a:extLst>
          </p:cNvPr>
          <p:cNvSpPr txBox="1"/>
          <p:nvPr/>
        </p:nvSpPr>
        <p:spPr>
          <a:xfrm>
            <a:off x="558574" y="4781758"/>
            <a:ext cx="2140531" cy="430887"/>
          </a:xfrm>
          <a:prstGeom prst="rect">
            <a:avLst/>
          </a:prstGeom>
          <a:noFill/>
        </p:spPr>
        <p:txBody>
          <a:bodyPr wrap="square" rtlCol="0">
            <a:spAutoFit/>
          </a:bodyPr>
          <a:lstStyle/>
          <a:p>
            <a:r>
              <a:rPr lang="en-GB" sz="1100" b="1" dirty="0">
                <a:latin typeface="+mn-lt"/>
                <a:cs typeface="Calibri" panose="020F0502020204030204" pitchFamily="34" charset="0"/>
              </a:rPr>
              <a:t>Depots – </a:t>
            </a:r>
          </a:p>
          <a:p>
            <a:r>
              <a:rPr lang="en-GB" sz="1100" b="1" dirty="0">
                <a:latin typeface="+mn-lt"/>
                <a:cs typeface="Calibri" panose="020F0502020204030204" pitchFamily="34" charset="0"/>
              </a:rPr>
              <a:t>non-biodegradable </a:t>
            </a:r>
          </a:p>
        </p:txBody>
      </p:sp>
      <p:sp>
        <p:nvSpPr>
          <p:cNvPr id="99" name="TextBox 98">
            <a:extLst>
              <a:ext uri="{FF2B5EF4-FFF2-40B4-BE49-F238E27FC236}">
                <a16:creationId xmlns:a16="http://schemas.microsoft.com/office/drawing/2014/main" id="{FFB9DC04-C8B3-6046-9E5A-DFD370763EE5}"/>
              </a:ext>
            </a:extLst>
          </p:cNvPr>
          <p:cNvSpPr txBox="1"/>
          <p:nvPr/>
        </p:nvSpPr>
        <p:spPr>
          <a:xfrm>
            <a:off x="5760215" y="5637088"/>
            <a:ext cx="2149304" cy="261610"/>
          </a:xfrm>
          <a:prstGeom prst="rect">
            <a:avLst/>
          </a:prstGeom>
          <a:noFill/>
        </p:spPr>
        <p:txBody>
          <a:bodyPr wrap="square" rtlCol="0">
            <a:spAutoFit/>
          </a:bodyPr>
          <a:lstStyle/>
          <a:p>
            <a:r>
              <a:rPr lang="en-GB" sz="1100" b="1" dirty="0">
                <a:latin typeface="+mn-lt"/>
                <a:cs typeface="Calibri" panose="020F0502020204030204" pitchFamily="34" charset="0"/>
              </a:rPr>
              <a:t>Microneedle patches (MAPs)</a:t>
            </a:r>
          </a:p>
        </p:txBody>
      </p:sp>
      <p:sp>
        <p:nvSpPr>
          <p:cNvPr id="100" name="TextBox 99">
            <a:extLst>
              <a:ext uri="{FF2B5EF4-FFF2-40B4-BE49-F238E27FC236}">
                <a16:creationId xmlns:a16="http://schemas.microsoft.com/office/drawing/2014/main" id="{7640702B-7043-1C42-A42C-9CAED2EEF733}"/>
              </a:ext>
            </a:extLst>
          </p:cNvPr>
          <p:cNvSpPr txBox="1"/>
          <p:nvPr/>
        </p:nvSpPr>
        <p:spPr>
          <a:xfrm>
            <a:off x="558574" y="5377532"/>
            <a:ext cx="1743567" cy="261610"/>
          </a:xfrm>
          <a:prstGeom prst="rect">
            <a:avLst/>
          </a:prstGeom>
          <a:noFill/>
        </p:spPr>
        <p:txBody>
          <a:bodyPr wrap="square" rtlCol="0">
            <a:spAutoFit/>
          </a:bodyPr>
          <a:lstStyle/>
          <a:p>
            <a:r>
              <a:rPr lang="en-GB" sz="1100" b="1" dirty="0">
                <a:latin typeface="+mn-lt"/>
                <a:cs typeface="Calibri" panose="020F0502020204030204" pitchFamily="34" charset="0"/>
              </a:rPr>
              <a:t>LA orals</a:t>
            </a:r>
          </a:p>
        </p:txBody>
      </p:sp>
      <p:sp>
        <p:nvSpPr>
          <p:cNvPr id="106" name="TextBox 105">
            <a:extLst>
              <a:ext uri="{FF2B5EF4-FFF2-40B4-BE49-F238E27FC236}">
                <a16:creationId xmlns:a16="http://schemas.microsoft.com/office/drawing/2014/main" id="{A19A5626-A503-1E4F-A894-61A0750956F1}"/>
              </a:ext>
            </a:extLst>
          </p:cNvPr>
          <p:cNvSpPr txBox="1"/>
          <p:nvPr/>
        </p:nvSpPr>
        <p:spPr>
          <a:xfrm>
            <a:off x="5760215" y="4942449"/>
            <a:ext cx="3245658" cy="600164"/>
          </a:xfrm>
          <a:prstGeom prst="rect">
            <a:avLst/>
          </a:prstGeom>
          <a:noFill/>
        </p:spPr>
        <p:txBody>
          <a:bodyPr wrap="square" rtlCol="0">
            <a:spAutoFit/>
          </a:bodyPr>
          <a:lstStyle/>
          <a:p>
            <a:pPr marL="171450" indent="-171450">
              <a:buFont typeface="Arial" panose="020B0604020202020204" pitchFamily="34" charset="0"/>
              <a:buChar char="•"/>
            </a:pPr>
            <a:r>
              <a:rPr lang="en-GB" sz="1100" u="sng" dirty="0">
                <a:latin typeface="+mn-lt"/>
                <a:cs typeface="Calibri" panose="020F0502020204030204" pitchFamily="34" charset="0"/>
              </a:rPr>
              <a:t>Malaria</a:t>
            </a:r>
            <a:r>
              <a:rPr lang="en-GB" sz="1100" dirty="0">
                <a:latin typeface="+mn-lt"/>
                <a:cs typeface="Calibri" panose="020F0502020204030204" pitchFamily="34" charset="0"/>
              </a:rPr>
              <a:t> 	For vector control</a:t>
            </a:r>
          </a:p>
          <a:p>
            <a:pPr marL="171450" indent="-171450">
              <a:buFont typeface="Arial" panose="020B0604020202020204" pitchFamily="34" charset="0"/>
              <a:buChar char="•"/>
            </a:pPr>
            <a:r>
              <a:rPr lang="en-GB" sz="1100" u="sng" dirty="0">
                <a:latin typeface="+mn-lt"/>
                <a:cs typeface="Calibri" panose="020F0502020204030204" pitchFamily="34" charset="0"/>
              </a:rPr>
              <a:t>HIV</a:t>
            </a:r>
            <a:r>
              <a:rPr lang="en-GB" sz="1100" dirty="0">
                <a:latin typeface="+mn-lt"/>
                <a:cs typeface="Calibri" panose="020F0502020204030204" pitchFamily="34" charset="0"/>
              </a:rPr>
              <a:t>		For </a:t>
            </a:r>
            <a:r>
              <a:rPr lang="en-GB" sz="1100" dirty="0" err="1">
                <a:latin typeface="+mn-lt"/>
                <a:cs typeface="Calibri" panose="020F0502020204030204" pitchFamily="34" charset="0"/>
              </a:rPr>
              <a:t>PrEP</a:t>
            </a:r>
            <a:r>
              <a:rPr lang="en-GB" sz="1100" dirty="0">
                <a:latin typeface="+mn-lt"/>
                <a:cs typeface="Calibri" panose="020F0502020204030204" pitchFamily="34" charset="0"/>
              </a:rPr>
              <a:t> 	</a:t>
            </a:r>
          </a:p>
          <a:p>
            <a:pPr marL="171450" indent="-171450">
              <a:buFont typeface="Arial" panose="020B0604020202020204" pitchFamily="34" charset="0"/>
              <a:buChar char="•"/>
            </a:pPr>
            <a:endParaRPr lang="en-GB" sz="1100" dirty="0">
              <a:latin typeface="+mn-lt"/>
              <a:cs typeface="Calibri" panose="020F0502020204030204" pitchFamily="34" charset="0"/>
            </a:endParaRPr>
          </a:p>
        </p:txBody>
      </p:sp>
      <p:sp>
        <p:nvSpPr>
          <p:cNvPr id="108" name="TextBox 107">
            <a:extLst>
              <a:ext uri="{FF2B5EF4-FFF2-40B4-BE49-F238E27FC236}">
                <a16:creationId xmlns:a16="http://schemas.microsoft.com/office/drawing/2014/main" id="{81ABCE1D-D4BD-F247-B7B9-5AD242E742D4}"/>
              </a:ext>
            </a:extLst>
          </p:cNvPr>
          <p:cNvSpPr txBox="1"/>
          <p:nvPr/>
        </p:nvSpPr>
        <p:spPr>
          <a:xfrm>
            <a:off x="5760215" y="6370637"/>
            <a:ext cx="3355677" cy="261610"/>
          </a:xfrm>
          <a:prstGeom prst="rect">
            <a:avLst/>
          </a:prstGeom>
          <a:noFill/>
        </p:spPr>
        <p:txBody>
          <a:bodyPr wrap="square" rtlCol="0">
            <a:spAutoFit/>
          </a:bodyPr>
          <a:lstStyle/>
          <a:p>
            <a:r>
              <a:rPr lang="en-GB" sz="1100" b="1" dirty="0">
                <a:latin typeface="+mn-lt"/>
                <a:cs typeface="Calibri" panose="020F0502020204030204" pitchFamily="34" charset="0"/>
              </a:rPr>
              <a:t>+ o</a:t>
            </a:r>
            <a:r>
              <a:rPr lang="en-GB" sz="1100" dirty="0">
                <a:latin typeface="+mn-lt"/>
                <a:cs typeface="Calibri" panose="020F0502020204030204" pitchFamily="34" charset="0"/>
              </a:rPr>
              <a:t>ther disease areas that could benefit from LA/ER</a:t>
            </a:r>
          </a:p>
        </p:txBody>
      </p:sp>
      <p:sp>
        <p:nvSpPr>
          <p:cNvPr id="111" name="Left Bracket 110">
            <a:extLst>
              <a:ext uri="{FF2B5EF4-FFF2-40B4-BE49-F238E27FC236}">
                <a16:creationId xmlns:a16="http://schemas.microsoft.com/office/drawing/2014/main" id="{AEEB1E4F-7C04-E44B-A728-F98BD7DD53DE}"/>
              </a:ext>
            </a:extLst>
          </p:cNvPr>
          <p:cNvSpPr/>
          <p:nvPr/>
        </p:nvSpPr>
        <p:spPr>
          <a:xfrm flipH="1" flipV="1">
            <a:off x="3400678" y="1583543"/>
            <a:ext cx="203144" cy="5112000"/>
          </a:xfrm>
          <a:prstGeom prst="leftBracket">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100" dirty="0"/>
          </a:p>
        </p:txBody>
      </p:sp>
      <p:grpSp>
        <p:nvGrpSpPr>
          <p:cNvPr id="114" name="Group 113">
            <a:extLst>
              <a:ext uri="{FF2B5EF4-FFF2-40B4-BE49-F238E27FC236}">
                <a16:creationId xmlns:a16="http://schemas.microsoft.com/office/drawing/2014/main" id="{7EDA3922-C2B5-D443-9740-2B6B808D11A7}"/>
              </a:ext>
            </a:extLst>
          </p:cNvPr>
          <p:cNvGrpSpPr/>
          <p:nvPr/>
        </p:nvGrpSpPr>
        <p:grpSpPr>
          <a:xfrm>
            <a:off x="3821148" y="3746114"/>
            <a:ext cx="913184" cy="616685"/>
            <a:chOff x="3821148" y="3349843"/>
            <a:chExt cx="913184" cy="616685"/>
          </a:xfrm>
        </p:grpSpPr>
        <p:sp>
          <p:nvSpPr>
            <p:cNvPr id="113" name="Rectangle 112">
              <a:extLst>
                <a:ext uri="{FF2B5EF4-FFF2-40B4-BE49-F238E27FC236}">
                  <a16:creationId xmlns:a16="http://schemas.microsoft.com/office/drawing/2014/main" id="{CF031ECE-E913-3A43-A9CE-45214C40FDC0}"/>
                </a:ext>
              </a:extLst>
            </p:cNvPr>
            <p:cNvSpPr/>
            <p:nvPr/>
          </p:nvSpPr>
          <p:spPr>
            <a:xfrm>
              <a:off x="3821148" y="3349843"/>
              <a:ext cx="913184" cy="6166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pic>
          <p:nvPicPr>
            <p:cNvPr id="58" name="Picture 57" descr="Logo Medicines Pattent Pool">
              <a:extLst>
                <a:ext uri="{FF2B5EF4-FFF2-40B4-BE49-F238E27FC236}">
                  <a16:creationId xmlns:a16="http://schemas.microsoft.com/office/drawing/2014/main" id="{75051119-8906-0D41-9217-4859318E96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462" y="3414713"/>
              <a:ext cx="806450" cy="461946"/>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TextBox 78">
            <a:extLst>
              <a:ext uri="{FF2B5EF4-FFF2-40B4-BE49-F238E27FC236}">
                <a16:creationId xmlns:a16="http://schemas.microsoft.com/office/drawing/2014/main" id="{44D8DF0D-4012-0F4C-AF3D-4EFEE068640B}"/>
              </a:ext>
            </a:extLst>
          </p:cNvPr>
          <p:cNvSpPr txBox="1"/>
          <p:nvPr/>
        </p:nvSpPr>
        <p:spPr>
          <a:xfrm>
            <a:off x="4523507" y="4073578"/>
            <a:ext cx="1058545" cy="600164"/>
          </a:xfrm>
          <a:prstGeom prst="rect">
            <a:avLst/>
          </a:prstGeom>
          <a:noFill/>
        </p:spPr>
        <p:txBody>
          <a:bodyPr wrap="square" rtlCol="0">
            <a:spAutoFit/>
          </a:bodyPr>
          <a:lstStyle/>
          <a:p>
            <a:pPr algn="ctr"/>
            <a:r>
              <a:rPr lang="en-GB" sz="1100" b="1" dirty="0">
                <a:solidFill>
                  <a:schemeClr val="tx2"/>
                </a:solidFill>
                <a:latin typeface="+mn-lt"/>
                <a:cs typeface="Calibri" panose="020F0502020204030204" pitchFamily="34" charset="0"/>
              </a:rPr>
              <a:t>Product development</a:t>
            </a:r>
          </a:p>
          <a:p>
            <a:pPr algn="ctr"/>
            <a:r>
              <a:rPr lang="en-GB" sz="1100" b="1" dirty="0">
                <a:solidFill>
                  <a:schemeClr val="tx2"/>
                </a:solidFill>
                <a:latin typeface="+mn-lt"/>
                <a:cs typeface="Calibri" panose="020F0502020204030204" pitchFamily="34" charset="0"/>
              </a:rPr>
              <a:t>by partners</a:t>
            </a:r>
          </a:p>
        </p:txBody>
      </p:sp>
      <p:sp>
        <p:nvSpPr>
          <p:cNvPr id="115" name="Rectangle 114">
            <a:extLst>
              <a:ext uri="{FF2B5EF4-FFF2-40B4-BE49-F238E27FC236}">
                <a16:creationId xmlns:a16="http://schemas.microsoft.com/office/drawing/2014/main" id="{788F8EDF-BE7A-E541-9985-E4F708AD3788}"/>
              </a:ext>
            </a:extLst>
          </p:cNvPr>
          <p:cNvSpPr/>
          <p:nvPr/>
        </p:nvSpPr>
        <p:spPr>
          <a:xfrm>
            <a:off x="78762" y="928361"/>
            <a:ext cx="9037130" cy="646331"/>
          </a:xfrm>
          <a:prstGeom prst="rect">
            <a:avLst/>
          </a:prstGeom>
        </p:spPr>
        <p:txBody>
          <a:bodyPr wrap="square">
            <a:spAutoFit/>
          </a:bodyPr>
          <a:lstStyle/>
          <a:p>
            <a:pPr algn="ctr"/>
            <a:r>
              <a:rPr lang="en-US" b="1" dirty="0">
                <a:latin typeface="+mn-lt"/>
              </a:rPr>
              <a:t>Supporting development of and access to the most optimal medicine/platform pair (</a:t>
            </a:r>
            <a:r>
              <a:rPr lang="en-US" b="1" dirty="0">
                <a:latin typeface="+mn-lt"/>
                <a:sym typeface="Wingdings" pitchFamily="2" charset="2"/>
              </a:rPr>
              <a:t>ILLUSTRATIVE ONLY)</a:t>
            </a:r>
            <a:endParaRPr lang="en-US" b="1" dirty="0">
              <a:latin typeface="+mn-lt"/>
            </a:endParaRPr>
          </a:p>
        </p:txBody>
      </p:sp>
    </p:spTree>
    <p:extLst>
      <p:ext uri="{BB962C8B-B14F-4D97-AF65-F5344CB8AC3E}">
        <p14:creationId xmlns:p14="http://schemas.microsoft.com/office/powerpoint/2010/main" val="2436660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4766" y="3143249"/>
            <a:ext cx="8177348" cy="1187451"/>
          </a:xfrm>
        </p:spPr>
        <p:txBody>
          <a:bodyPr/>
          <a:lstStyle/>
          <a:p>
            <a:pPr algn="ctr"/>
            <a:r>
              <a:rPr lang="fr-CH" sz="2700" b="1" dirty="0" err="1">
                <a:latin typeface="Cambria" panose="02040503050406030204" pitchFamily="18" charset="0"/>
                <a:ea typeface="Verdana" charset="0"/>
                <a:cs typeface="Verdana" charset="0"/>
              </a:rPr>
              <a:t>Take</a:t>
            </a:r>
            <a:r>
              <a:rPr lang="fr-CH" sz="2700" b="1" dirty="0">
                <a:latin typeface="Cambria" panose="02040503050406030204" pitchFamily="18" charset="0"/>
                <a:ea typeface="Verdana" charset="0"/>
                <a:cs typeface="Verdana" charset="0"/>
              </a:rPr>
              <a:t>-home messages</a:t>
            </a:r>
          </a:p>
        </p:txBody>
      </p:sp>
    </p:spTree>
    <p:extLst>
      <p:ext uri="{BB962C8B-B14F-4D97-AF65-F5344CB8AC3E}">
        <p14:creationId xmlns:p14="http://schemas.microsoft.com/office/powerpoint/2010/main" val="390423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7D605-14C9-7346-A57A-55E2BAB6BAD8}"/>
              </a:ext>
            </a:extLst>
          </p:cNvPr>
          <p:cNvSpPr>
            <a:spLocks noGrp="1"/>
          </p:cNvSpPr>
          <p:nvPr>
            <p:ph idx="1"/>
          </p:nvPr>
        </p:nvSpPr>
        <p:spPr>
          <a:xfrm>
            <a:off x="104619" y="1010920"/>
            <a:ext cx="8937781" cy="2392534"/>
          </a:xfrm>
        </p:spPr>
        <p:txBody>
          <a:bodyPr/>
          <a:lstStyle/>
          <a:p>
            <a:pPr>
              <a:spcBef>
                <a:spcPts val="1200"/>
              </a:spcBef>
            </a:pPr>
            <a:r>
              <a:rPr lang="en-US" sz="2200" dirty="0"/>
              <a:t>Access-oriented licensing can support new ART approaches, including new paradigms:</a:t>
            </a:r>
          </a:p>
          <a:p>
            <a:pPr lvl="1">
              <a:spcBef>
                <a:spcPts val="1200"/>
              </a:spcBef>
            </a:pPr>
            <a:r>
              <a:rPr lang="en-US" sz="2200" dirty="0"/>
              <a:t>Facilitating the development and access to new triple-therapy combinations (e.g. TLD, TAF/FTC/DTG) </a:t>
            </a:r>
          </a:p>
          <a:p>
            <a:pPr lvl="1">
              <a:spcBef>
                <a:spcPts val="1200"/>
              </a:spcBef>
            </a:pPr>
            <a:r>
              <a:rPr lang="en-US" sz="2200" dirty="0"/>
              <a:t>Facilitating access to new dual therapies (e.g., DTG/3TC)</a:t>
            </a:r>
          </a:p>
          <a:p>
            <a:pPr lvl="1">
              <a:spcBef>
                <a:spcPts val="1200"/>
              </a:spcBef>
            </a:pPr>
            <a:r>
              <a:rPr lang="en-US" sz="2200" dirty="0"/>
              <a:t>Facilitating development of and access to long-acting formulations (medicines and delivery mechanisms)</a:t>
            </a:r>
          </a:p>
        </p:txBody>
      </p:sp>
      <p:sp>
        <p:nvSpPr>
          <p:cNvPr id="3" name="Title 2">
            <a:extLst>
              <a:ext uri="{FF2B5EF4-FFF2-40B4-BE49-F238E27FC236}">
                <a16:creationId xmlns:a16="http://schemas.microsoft.com/office/drawing/2014/main" id="{A978B1E0-BB0B-D547-8DBC-D80077629259}"/>
              </a:ext>
            </a:extLst>
          </p:cNvPr>
          <p:cNvSpPr>
            <a:spLocks noGrp="1"/>
          </p:cNvSpPr>
          <p:nvPr>
            <p:ph type="title"/>
          </p:nvPr>
        </p:nvSpPr>
        <p:spPr/>
        <p:txBody>
          <a:bodyPr/>
          <a:lstStyle/>
          <a:p>
            <a:r>
              <a:rPr lang="en-US" dirty="0">
                <a:solidFill>
                  <a:schemeClr val="bg1"/>
                </a:solidFill>
              </a:rPr>
              <a:t>Take-home messages:</a:t>
            </a:r>
            <a:br>
              <a:rPr lang="en-US" dirty="0">
                <a:solidFill>
                  <a:schemeClr val="bg1"/>
                </a:solidFill>
              </a:rPr>
            </a:br>
            <a:r>
              <a:rPr lang="en-US" b="0" dirty="0">
                <a:solidFill>
                  <a:schemeClr val="bg1"/>
                </a:solidFill>
              </a:rPr>
              <a:t>New paradigms on Access-oriented licensing</a:t>
            </a:r>
          </a:p>
        </p:txBody>
      </p:sp>
      <p:grpSp>
        <p:nvGrpSpPr>
          <p:cNvPr id="10" name="Group 9">
            <a:extLst>
              <a:ext uri="{FF2B5EF4-FFF2-40B4-BE49-F238E27FC236}">
                <a16:creationId xmlns:a16="http://schemas.microsoft.com/office/drawing/2014/main" id="{B7DDD162-D10F-AD45-81CE-242387EA0C9F}"/>
              </a:ext>
            </a:extLst>
          </p:cNvPr>
          <p:cNvGrpSpPr/>
          <p:nvPr/>
        </p:nvGrpSpPr>
        <p:grpSpPr>
          <a:xfrm>
            <a:off x="242888" y="3560919"/>
            <a:ext cx="8799512" cy="3055782"/>
            <a:chOff x="2060152" y="3712683"/>
            <a:chExt cx="6577071" cy="3534271"/>
          </a:xfrm>
          <a:noFill/>
        </p:grpSpPr>
        <p:sp>
          <p:nvSpPr>
            <p:cNvPr id="9" name="Oval 8">
              <a:extLst>
                <a:ext uri="{FF2B5EF4-FFF2-40B4-BE49-F238E27FC236}">
                  <a16:creationId xmlns:a16="http://schemas.microsoft.com/office/drawing/2014/main" id="{965BA899-CEF7-4647-9908-963560D66394}"/>
                </a:ext>
              </a:extLst>
            </p:cNvPr>
            <p:cNvSpPr/>
            <p:nvPr/>
          </p:nvSpPr>
          <p:spPr>
            <a:xfrm>
              <a:off x="2060152" y="3712683"/>
              <a:ext cx="6577071" cy="2555913"/>
            </a:xfrm>
            <a:prstGeom prst="ellipse">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6">
              <a:extLst>
                <a:ext uri="{FF2B5EF4-FFF2-40B4-BE49-F238E27FC236}">
                  <a16:creationId xmlns:a16="http://schemas.microsoft.com/office/drawing/2014/main" id="{5ADCFD8F-C5C9-8D43-8765-0D61A45A7978}"/>
                </a:ext>
              </a:extLst>
            </p:cNvPr>
            <p:cNvSpPr>
              <a:spLocks noChangeArrowheads="1"/>
            </p:cNvSpPr>
            <p:nvPr/>
          </p:nvSpPr>
          <p:spPr bwMode="auto">
            <a:xfrm>
              <a:off x="2091351" y="5146732"/>
              <a:ext cx="6409069" cy="210022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bg1"/>
                  </a:solidFill>
                  <a:effectLst/>
                  <a:latin typeface="+mn-lt"/>
                </a:rPr>
                <a:t>“</a:t>
              </a:r>
              <a:r>
                <a:rPr kumimoji="0" lang="en-US" altLang="en-US" b="0" i="1" u="none" strike="noStrike" cap="none" normalizeH="0" baseline="0" dirty="0">
                  <a:ln>
                    <a:noFill/>
                  </a:ln>
                  <a:solidFill>
                    <a:srgbClr val="0070C0"/>
                  </a:solidFill>
                  <a:effectLst/>
                  <a:latin typeface="+mn-lt"/>
                </a:rPr>
                <a:t>To avoid the pitfalls the past, when new medicines were introduced first 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0070C0"/>
                  </a:solidFill>
                  <a:effectLst/>
                  <a:latin typeface="+mn-lt"/>
                </a:rPr>
                <a:t>high-income countries and only much later in LMICs, we need to be thinking ahead of the curve to prepare for a healthy market and prompt access to these game-changing long-acting tools” </a:t>
              </a:r>
              <a:endParaRPr kumimoji="0" lang="en-US" altLang="en-US" sz="1000" b="1" i="0" u="none" strike="noStrike" cap="none" normalizeH="0" baseline="0" dirty="0">
                <a:ln>
                  <a:noFill/>
                </a:ln>
                <a:solidFill>
                  <a:srgbClr val="0070C0"/>
                </a:solidFill>
                <a:effectLst/>
                <a:latin typeface="+mn-lt"/>
              </a:endParaRPr>
            </a:p>
            <a:p>
              <a:pPr algn="ctr" defTabSz="914400" eaLnBrk="0" hangingPunct="0"/>
              <a:r>
                <a:rPr kumimoji="0" lang="en-US" altLang="en-US" sz="2400" b="1" i="0" u="none" strike="noStrike" cap="none" normalizeH="0" baseline="0" dirty="0" err="1">
                  <a:ln>
                    <a:noFill/>
                  </a:ln>
                  <a:solidFill>
                    <a:srgbClr val="0070C0"/>
                  </a:solidFill>
                  <a:effectLst/>
                  <a:latin typeface="+mn-lt"/>
                </a:rPr>
                <a:t>Lelio</a:t>
              </a:r>
              <a:r>
                <a:rPr kumimoji="0" lang="en-US" altLang="en-US" sz="2400" b="1" i="0" u="none" strike="noStrike" cap="none" normalizeH="0" baseline="0" dirty="0">
                  <a:ln>
                    <a:noFill/>
                  </a:ln>
                  <a:solidFill>
                    <a:srgbClr val="0070C0"/>
                  </a:solidFill>
                  <a:effectLst/>
                  <a:latin typeface="+mn-lt"/>
                </a:rPr>
                <a:t> Marmora </a:t>
              </a:r>
              <a:endParaRPr kumimoji="0" lang="en-US" altLang="en-US" sz="1100" b="0" i="0" u="none" strike="noStrike" cap="none" normalizeH="0" baseline="0" dirty="0">
                <a:ln>
                  <a:noFill/>
                </a:ln>
                <a:solidFill>
                  <a:srgbClr val="0070C0"/>
                </a:solidFill>
                <a:effectLst/>
                <a:latin typeface="+mn-lt"/>
              </a:endParaRPr>
            </a:p>
            <a:p>
              <a:pPr algn="ctr" defTabSz="914400" eaLnBrk="0" hangingPunct="0"/>
              <a:r>
                <a:rPr kumimoji="0" lang="en-US" altLang="en-US" sz="1600" b="0" i="1" u="none" strike="noStrike" cap="none" normalizeH="0" baseline="0" dirty="0">
                  <a:ln>
                    <a:noFill/>
                  </a:ln>
                  <a:solidFill>
                    <a:srgbClr val="0070C0"/>
                  </a:solidFill>
                  <a:effectLst/>
                  <a:latin typeface="+mn-lt"/>
                </a:rPr>
                <a:t>Executive Director, </a:t>
              </a:r>
              <a:r>
                <a:rPr kumimoji="0" lang="en-US" altLang="en-US" sz="1600" b="0" i="1" u="none" strike="noStrike" cap="none" normalizeH="0" baseline="0" dirty="0" err="1">
                  <a:ln>
                    <a:noFill/>
                  </a:ln>
                  <a:solidFill>
                    <a:srgbClr val="0070C0"/>
                  </a:solidFill>
                  <a:effectLst/>
                  <a:latin typeface="+mn-lt"/>
                </a:rPr>
                <a:t>Unitaid</a:t>
              </a:r>
              <a:r>
                <a:rPr kumimoji="0" lang="en-US" altLang="en-US" sz="1600" b="0" i="1" u="none" strike="noStrike" cap="none" normalizeH="0" baseline="0" dirty="0">
                  <a:ln>
                    <a:noFill/>
                  </a:ln>
                  <a:solidFill>
                    <a:srgbClr val="0070C0"/>
                  </a:solidFill>
                  <a:effectLst/>
                  <a:latin typeface="+mn-lt"/>
                </a:rPr>
                <a:t> </a:t>
              </a:r>
              <a:endParaRPr kumimoji="0" lang="en-US" altLang="en-US" sz="4000" b="0" i="0" u="none" strike="noStrike" cap="none" normalizeH="0" baseline="0" dirty="0">
                <a:ln>
                  <a:noFill/>
                </a:ln>
                <a:solidFill>
                  <a:srgbClr val="0070C0"/>
                </a:solidFill>
                <a:effectLst/>
                <a:latin typeface="+mn-lt"/>
              </a:endParaRPr>
            </a:p>
          </p:txBody>
        </p:sp>
      </p:grpSp>
      <p:sp>
        <p:nvSpPr>
          <p:cNvPr id="14" name="TextBox 13">
            <a:extLst>
              <a:ext uri="{FF2B5EF4-FFF2-40B4-BE49-F238E27FC236}">
                <a16:creationId xmlns:a16="http://schemas.microsoft.com/office/drawing/2014/main" id="{98E37B76-3FE2-1149-8C4E-ECCDA77FE2CF}"/>
              </a:ext>
            </a:extLst>
          </p:cNvPr>
          <p:cNvSpPr txBox="1"/>
          <p:nvPr/>
        </p:nvSpPr>
        <p:spPr>
          <a:xfrm>
            <a:off x="0" y="6637564"/>
            <a:ext cx="9144000" cy="220436"/>
          </a:xfrm>
          <a:prstGeom prst="rect">
            <a:avLst/>
          </a:prstGeom>
        </p:spPr>
        <p:txBody>
          <a:bodyPr vert="horz" wrap="square" lIns="68580" tIns="34291" rIns="68580" bIns="34291" rtlCol="0" anchor="ctr">
            <a:noAutofit/>
          </a:bodyPr>
          <a:lstStyle/>
          <a:p>
            <a:pPr algn="r"/>
            <a:r>
              <a:rPr lang="en-US" sz="1200" dirty="0">
                <a:latin typeface="+mn-lt"/>
              </a:rPr>
              <a:t>Source: MPP 2018 Annual Report: Expanding Access to Public Health</a:t>
            </a:r>
          </a:p>
        </p:txBody>
      </p:sp>
      <p:sp>
        <p:nvSpPr>
          <p:cNvPr id="11" name="Rectangle 10">
            <a:extLst>
              <a:ext uri="{FF2B5EF4-FFF2-40B4-BE49-F238E27FC236}">
                <a16:creationId xmlns:a16="http://schemas.microsoft.com/office/drawing/2014/main" id="{1C751178-156E-FF40-9E00-44A3999C94A6}"/>
              </a:ext>
            </a:extLst>
          </p:cNvPr>
          <p:cNvSpPr/>
          <p:nvPr/>
        </p:nvSpPr>
        <p:spPr>
          <a:xfrm>
            <a:off x="0" y="3989919"/>
            <a:ext cx="9144000" cy="707886"/>
          </a:xfrm>
          <a:prstGeom prst="rect">
            <a:avLst/>
          </a:prstGeom>
        </p:spPr>
        <p:txBody>
          <a:bodyPr wrap="square">
            <a:spAutoFit/>
          </a:bodyPr>
          <a:lstStyle/>
          <a:p>
            <a:pPr indent="-58950" algn="ctr">
              <a:spcBef>
                <a:spcPts val="0"/>
              </a:spcBef>
            </a:pPr>
            <a:r>
              <a:rPr lang="en-US" sz="2000" b="1" dirty="0">
                <a:solidFill>
                  <a:srgbClr val="0070C0"/>
                </a:solidFill>
                <a:latin typeface="+mn-lt"/>
              </a:rPr>
              <a:t>The MPP looks forward to working with all stakeholders in the emerging long-acting space.</a:t>
            </a:r>
          </a:p>
        </p:txBody>
      </p:sp>
    </p:spTree>
    <p:extLst>
      <p:ext uri="{BB962C8B-B14F-4D97-AF65-F5344CB8AC3E}">
        <p14:creationId xmlns:p14="http://schemas.microsoft.com/office/powerpoint/2010/main" val="1899532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9451" y="2435467"/>
            <a:ext cx="8177348" cy="2847731"/>
          </a:xfrm>
        </p:spPr>
        <p:txBody>
          <a:bodyPr/>
          <a:lstStyle/>
          <a:p>
            <a:pPr algn="ctr"/>
            <a:r>
              <a:rPr lang="en-US" sz="4000" b="1" dirty="0">
                <a:latin typeface="Cambria" panose="02040503050406030204" pitchFamily="18" charset="0"/>
                <a:ea typeface="Verdana" charset="0"/>
                <a:cs typeface="Verdana" charset="0"/>
              </a:rPr>
              <a:t>Thank you!</a:t>
            </a:r>
            <a:br>
              <a:rPr lang="en-US" sz="4000" b="1" dirty="0">
                <a:latin typeface="Cambria" panose="02040503050406030204" pitchFamily="18" charset="0"/>
                <a:ea typeface="Verdana" charset="0"/>
                <a:cs typeface="Verdana" charset="0"/>
              </a:rPr>
            </a:br>
            <a:br>
              <a:rPr lang="en-US" sz="3000" b="1" dirty="0">
                <a:latin typeface="Cambria" panose="02040503050406030204" pitchFamily="18" charset="0"/>
                <a:ea typeface="Verdana" charset="0"/>
                <a:cs typeface="Verdana" charset="0"/>
              </a:rPr>
            </a:br>
            <a:br>
              <a:rPr lang="en-US" sz="3000" b="1" dirty="0">
                <a:latin typeface="Cambria" panose="02040503050406030204" pitchFamily="18" charset="0"/>
                <a:ea typeface="Verdana" charset="0"/>
                <a:cs typeface="Verdana" charset="0"/>
              </a:rPr>
            </a:br>
            <a:r>
              <a:rPr lang="en-US" sz="2400" b="1" dirty="0" err="1">
                <a:latin typeface="Cambria" panose="02040503050406030204" pitchFamily="18" charset="0"/>
                <a:ea typeface="Verdana" charset="0"/>
                <a:cs typeface="Verdana" charset="0"/>
              </a:rPr>
              <a:t>WWW.medicinespatentpool.org</a:t>
            </a:r>
            <a:br>
              <a:rPr lang="en-US" sz="2400" b="1" dirty="0">
                <a:latin typeface="Cambria" panose="02040503050406030204" pitchFamily="18" charset="0"/>
                <a:ea typeface="Verdana" charset="0"/>
                <a:cs typeface="Verdana" charset="0"/>
              </a:rPr>
            </a:br>
            <a:r>
              <a:rPr lang="en-US" sz="2400" b="1" dirty="0" err="1">
                <a:latin typeface="Cambria" panose="02040503050406030204" pitchFamily="18" charset="0"/>
                <a:ea typeface="Verdana" charset="0"/>
                <a:cs typeface="Verdana" charset="0"/>
              </a:rPr>
              <a:t>www.medspal.org</a:t>
            </a:r>
            <a:br>
              <a:rPr lang="en-US" sz="2400" b="1" dirty="0">
                <a:latin typeface="Cambria" panose="02040503050406030204" pitchFamily="18" charset="0"/>
                <a:ea typeface="Verdana" charset="0"/>
                <a:cs typeface="Verdana" charset="0"/>
              </a:rPr>
            </a:br>
            <a:r>
              <a:rPr lang="en-US" sz="2400" b="1" dirty="0">
                <a:latin typeface="Cambria" panose="02040503050406030204" pitchFamily="18" charset="0"/>
                <a:ea typeface="Verdana" charset="0"/>
                <a:cs typeface="Verdana" charset="0"/>
              </a:rPr>
              <a:t>@</a:t>
            </a:r>
            <a:r>
              <a:rPr lang="en-US" sz="2400" b="1" dirty="0" err="1">
                <a:latin typeface="Cambria" panose="02040503050406030204" pitchFamily="18" charset="0"/>
                <a:ea typeface="Verdana" charset="0"/>
                <a:cs typeface="Verdana" charset="0"/>
              </a:rPr>
              <a:t>MedsPatentPool</a:t>
            </a:r>
            <a:br>
              <a:rPr lang="en-US" sz="2400" b="1" dirty="0">
                <a:latin typeface="Cambria" panose="02040503050406030204" pitchFamily="18" charset="0"/>
              </a:rPr>
            </a:br>
            <a:r>
              <a:rPr lang="fr-CH" sz="3000" dirty="0">
                <a:latin typeface="Cambria" panose="02040503050406030204" pitchFamily="18" charset="0"/>
              </a:rPr>
              <a:t> </a:t>
            </a:r>
          </a:p>
        </p:txBody>
      </p:sp>
      <p:sp>
        <p:nvSpPr>
          <p:cNvPr id="3" name="Sous-titre 2"/>
          <p:cNvSpPr>
            <a:spLocks noGrp="1"/>
          </p:cNvSpPr>
          <p:nvPr>
            <p:ph type="subTitle" idx="1"/>
          </p:nvPr>
        </p:nvSpPr>
        <p:spPr>
          <a:xfrm>
            <a:off x="1562100" y="4508500"/>
            <a:ext cx="6667500" cy="774700"/>
          </a:xfrm>
        </p:spPr>
        <p:txBody>
          <a:bodyPr/>
          <a:lstStyle/>
          <a:p>
            <a:r>
              <a:rPr lang="fr-CH" dirty="0"/>
              <a:t> </a:t>
            </a:r>
          </a:p>
        </p:txBody>
      </p:sp>
      <p:sp>
        <p:nvSpPr>
          <p:cNvPr id="4" name="TextBox 3">
            <a:extLst>
              <a:ext uri="{FF2B5EF4-FFF2-40B4-BE49-F238E27FC236}">
                <a16:creationId xmlns:a16="http://schemas.microsoft.com/office/drawing/2014/main" id="{09420B74-0014-BB46-A484-5F537B789994}"/>
              </a:ext>
            </a:extLst>
          </p:cNvPr>
          <p:cNvSpPr txBox="1"/>
          <p:nvPr/>
        </p:nvSpPr>
        <p:spPr>
          <a:xfrm>
            <a:off x="0" y="5534561"/>
            <a:ext cx="8943667" cy="1323439"/>
          </a:xfrm>
          <a:prstGeom prst="rect">
            <a:avLst/>
          </a:prstGeom>
          <a:noFill/>
        </p:spPr>
        <p:txBody>
          <a:bodyPr wrap="none" rtlCol="0" anchor="b">
            <a:spAutoFit/>
          </a:bodyPr>
          <a:lstStyle/>
          <a:p>
            <a:r>
              <a:rPr lang="en-US" sz="1600" b="1" dirty="0">
                <a:solidFill>
                  <a:schemeClr val="bg1"/>
                </a:solidFill>
                <a:latin typeface="Cambria" panose="02040503050406030204" pitchFamily="18" charset="0"/>
              </a:rPr>
              <a:t>Contact details</a:t>
            </a:r>
          </a:p>
          <a:p>
            <a:pPr marL="180000" indent="-180000">
              <a:buFont typeface="Arial" panose="020B0604020202020204" pitchFamily="34" charset="0"/>
              <a:buChar char="•"/>
            </a:pPr>
            <a:r>
              <a:rPr lang="en-US" sz="1600" dirty="0">
                <a:solidFill>
                  <a:schemeClr val="bg1"/>
                </a:solidFill>
                <a:latin typeface="Cambria" panose="02040503050406030204" pitchFamily="18" charset="0"/>
              </a:rPr>
              <a:t>Charles Gore			Executive Director 				</a:t>
            </a:r>
            <a:r>
              <a:rPr lang="en-US" sz="1600" dirty="0" err="1">
                <a:solidFill>
                  <a:schemeClr val="bg1"/>
                </a:solidFill>
                <a:latin typeface="Cambria" panose="02040503050406030204" pitchFamily="18" charset="0"/>
              </a:rPr>
              <a:t>cgore@medicinespatentpool.org</a:t>
            </a:r>
            <a:r>
              <a:rPr lang="en-US" sz="1600" dirty="0">
                <a:solidFill>
                  <a:schemeClr val="bg1"/>
                </a:solidFill>
                <a:latin typeface="Cambria" panose="02040503050406030204" pitchFamily="18" charset="0"/>
              </a:rPr>
              <a:t> </a:t>
            </a:r>
          </a:p>
          <a:p>
            <a:pPr marL="180000" indent="-180000">
              <a:buFont typeface="Arial" panose="020B0604020202020204" pitchFamily="34" charset="0"/>
              <a:buChar char="•"/>
            </a:pPr>
            <a:r>
              <a:rPr lang="en-US" sz="1600" dirty="0">
                <a:solidFill>
                  <a:schemeClr val="bg1"/>
                </a:solidFill>
                <a:latin typeface="Cambria" panose="02040503050406030204" pitchFamily="18" charset="0"/>
              </a:rPr>
              <a:t>Sandra </a:t>
            </a:r>
            <a:r>
              <a:rPr lang="en-US" sz="1600" dirty="0" err="1">
                <a:solidFill>
                  <a:schemeClr val="bg1"/>
                </a:solidFill>
                <a:latin typeface="Cambria" panose="02040503050406030204" pitchFamily="18" charset="0"/>
              </a:rPr>
              <a:t>Nobre</a:t>
            </a:r>
            <a:r>
              <a:rPr lang="en-US" sz="1600" dirty="0">
                <a:solidFill>
                  <a:schemeClr val="bg1"/>
                </a:solidFill>
                <a:latin typeface="Cambria" panose="02040503050406030204" pitchFamily="18" charset="0"/>
              </a:rPr>
              <a:t>			Business Development Director		</a:t>
            </a:r>
            <a:r>
              <a:rPr lang="en-US" sz="1600" dirty="0" err="1">
                <a:solidFill>
                  <a:schemeClr val="bg1"/>
                </a:solidFill>
                <a:latin typeface="Cambria" panose="02040503050406030204" pitchFamily="18" charset="0"/>
              </a:rPr>
              <a:t>snobre@medicinespatentpool.org</a:t>
            </a:r>
            <a:r>
              <a:rPr lang="en-US" sz="1600" dirty="0">
                <a:solidFill>
                  <a:schemeClr val="bg1"/>
                </a:solidFill>
                <a:latin typeface="Cambria" panose="02040503050406030204" pitchFamily="18" charset="0"/>
              </a:rPr>
              <a:t> </a:t>
            </a:r>
          </a:p>
          <a:p>
            <a:pPr marL="180000" indent="-180000">
              <a:buFont typeface="Arial" panose="020B0604020202020204" pitchFamily="34" charset="0"/>
              <a:buChar char="•"/>
            </a:pPr>
            <a:r>
              <a:rPr lang="en-US" sz="1600" dirty="0">
                <a:solidFill>
                  <a:schemeClr val="bg1"/>
                </a:solidFill>
                <a:latin typeface="Cambria" panose="02040503050406030204" pitchFamily="18" charset="0"/>
              </a:rPr>
              <a:t>Esteban Burrone		Head of Policy					</a:t>
            </a:r>
            <a:r>
              <a:rPr lang="en-US" sz="1600" dirty="0" err="1">
                <a:solidFill>
                  <a:schemeClr val="bg1"/>
                </a:solidFill>
                <a:latin typeface="Cambria" panose="02040503050406030204" pitchFamily="18" charset="0"/>
              </a:rPr>
              <a:t>eburrone@medicinespatentpool.org</a:t>
            </a:r>
            <a:r>
              <a:rPr lang="en-US" sz="1600" dirty="0">
                <a:solidFill>
                  <a:schemeClr val="bg1"/>
                </a:solidFill>
                <a:latin typeface="Cambria" panose="02040503050406030204" pitchFamily="18" charset="0"/>
              </a:rPr>
              <a:t> </a:t>
            </a:r>
          </a:p>
          <a:p>
            <a:pPr marL="180000" indent="-180000">
              <a:buFont typeface="Arial" panose="020B0604020202020204" pitchFamily="34" charset="0"/>
              <a:buChar char="•"/>
            </a:pPr>
            <a:r>
              <a:rPr lang="en-US" sz="1600" dirty="0">
                <a:solidFill>
                  <a:schemeClr val="bg1"/>
                </a:solidFill>
                <a:latin typeface="Cambria" panose="02040503050406030204" pitchFamily="18" charset="0"/>
              </a:rPr>
              <a:t>Sébastien Morin 		Policy and Advocacy Manager		</a:t>
            </a:r>
            <a:r>
              <a:rPr lang="en-US" sz="1600" dirty="0" err="1">
                <a:solidFill>
                  <a:schemeClr val="bg1"/>
                </a:solidFill>
                <a:latin typeface="Cambria" panose="02040503050406030204" pitchFamily="18" charset="0"/>
              </a:rPr>
              <a:t>smorin@medicinespatentpool.org</a:t>
            </a:r>
            <a:r>
              <a:rPr lang="en-US" sz="1600" dirty="0">
                <a:solidFill>
                  <a:schemeClr val="bg1"/>
                </a:solidFill>
                <a:latin typeface="Cambria" panose="02040503050406030204" pitchFamily="18" charset="0"/>
              </a:rPr>
              <a:t> </a:t>
            </a:r>
          </a:p>
        </p:txBody>
      </p:sp>
    </p:spTree>
    <p:extLst>
      <p:ext uri="{BB962C8B-B14F-4D97-AF65-F5344CB8AC3E}">
        <p14:creationId xmlns:p14="http://schemas.microsoft.com/office/powerpoint/2010/main" val="123455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35077944-B06F-2540-BC35-38ED37E6173A}"/>
              </a:ext>
            </a:extLst>
          </p:cNvPr>
          <p:cNvSpPr>
            <a:spLocks noGrp="1"/>
          </p:cNvSpPr>
          <p:nvPr>
            <p:ph idx="1"/>
          </p:nvPr>
        </p:nvSpPr>
        <p:spPr>
          <a:xfrm>
            <a:off x="104619" y="1010920"/>
            <a:ext cx="5007207" cy="5735320"/>
          </a:xfrm>
        </p:spPr>
        <p:txBody>
          <a:bodyPr/>
          <a:lstStyle/>
          <a:p>
            <a:endParaRPr lang="en-US" sz="2400" dirty="0"/>
          </a:p>
          <a:p>
            <a:r>
              <a:rPr lang="en-US" sz="2400" dirty="0"/>
              <a:t>I declare no conflicts of interest.</a:t>
            </a:r>
          </a:p>
          <a:p>
            <a:endParaRPr lang="en-US" sz="2400" dirty="0"/>
          </a:p>
          <a:p>
            <a:r>
              <a:rPr lang="en-US" sz="2400" dirty="0"/>
              <a:t>MPP activities in HIV, HCV, TB and the long-acting space are funded by </a:t>
            </a:r>
            <a:r>
              <a:rPr lang="en-US" sz="2400" dirty="0" err="1"/>
              <a:t>Unitaid</a:t>
            </a:r>
            <a:r>
              <a:rPr lang="en-US" sz="2400" dirty="0"/>
              <a:t>.</a:t>
            </a:r>
          </a:p>
          <a:p>
            <a:endParaRPr lang="en-US" sz="2400" dirty="0"/>
          </a:p>
          <a:p>
            <a:r>
              <a:rPr lang="en-US" sz="2400" dirty="0"/>
              <a:t>MPP expansion into patented essential medicines is undertaken with financial support from the Swiss Agency for Development and Cooperation and the </a:t>
            </a:r>
            <a:r>
              <a:rPr lang="en-US" sz="2400" dirty="0" err="1"/>
              <a:t>Wellcome</a:t>
            </a:r>
            <a:r>
              <a:rPr lang="en-US" sz="2400" dirty="0"/>
              <a:t> Trust.</a:t>
            </a:r>
          </a:p>
        </p:txBody>
      </p:sp>
      <p:sp>
        <p:nvSpPr>
          <p:cNvPr id="17" name="Title 2">
            <a:extLst>
              <a:ext uri="{FF2B5EF4-FFF2-40B4-BE49-F238E27FC236}">
                <a16:creationId xmlns:a16="http://schemas.microsoft.com/office/drawing/2014/main" id="{68854B62-CA2F-DD40-9403-CC3BF5E9ED5F}"/>
              </a:ext>
            </a:extLst>
          </p:cNvPr>
          <p:cNvSpPr>
            <a:spLocks noGrp="1"/>
          </p:cNvSpPr>
          <p:nvPr>
            <p:ph type="title"/>
          </p:nvPr>
        </p:nvSpPr>
        <p:spPr>
          <a:xfrm>
            <a:off x="1524000" y="195655"/>
            <a:ext cx="7362825" cy="572076"/>
          </a:xfrm>
        </p:spPr>
        <p:txBody>
          <a:bodyPr/>
          <a:lstStyle/>
          <a:p>
            <a:r>
              <a:rPr lang="en-US" dirty="0">
                <a:solidFill>
                  <a:schemeClr val="bg1"/>
                </a:solidFill>
              </a:rPr>
              <a:t>Declaration of interest</a:t>
            </a:r>
            <a:br>
              <a:rPr lang="en-US" dirty="0">
                <a:solidFill>
                  <a:schemeClr val="bg1"/>
                </a:solidFill>
              </a:rPr>
            </a:br>
            <a:endParaRPr lang="en-US" b="0" dirty="0">
              <a:solidFill>
                <a:schemeClr val="bg1"/>
              </a:solidFill>
            </a:endParaRPr>
          </a:p>
        </p:txBody>
      </p:sp>
      <p:pic>
        <p:nvPicPr>
          <p:cNvPr id="6" name="Picture 5">
            <a:extLst>
              <a:ext uri="{FF2B5EF4-FFF2-40B4-BE49-F238E27FC236}">
                <a16:creationId xmlns:a16="http://schemas.microsoft.com/office/drawing/2014/main" id="{687CC32A-502D-4A49-A13B-B0720B1875F9}"/>
              </a:ext>
            </a:extLst>
          </p:cNvPr>
          <p:cNvPicPr>
            <a:picLocks noChangeAspect="1"/>
          </p:cNvPicPr>
          <p:nvPr/>
        </p:nvPicPr>
        <p:blipFill>
          <a:blip r:embed="rId3"/>
          <a:stretch>
            <a:fillRect/>
          </a:stretch>
        </p:blipFill>
        <p:spPr>
          <a:xfrm>
            <a:off x="5530181" y="1183001"/>
            <a:ext cx="2877677" cy="1172387"/>
          </a:xfrm>
          <a:prstGeom prst="rect">
            <a:avLst/>
          </a:prstGeom>
        </p:spPr>
      </p:pic>
      <p:pic>
        <p:nvPicPr>
          <p:cNvPr id="7" name="Picture 6">
            <a:extLst>
              <a:ext uri="{FF2B5EF4-FFF2-40B4-BE49-F238E27FC236}">
                <a16:creationId xmlns:a16="http://schemas.microsoft.com/office/drawing/2014/main" id="{BEC39878-7CF4-5947-8DF8-C1A9D1C8D3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5860" y="2951528"/>
            <a:ext cx="2446319" cy="1211067"/>
          </a:xfrm>
          <a:prstGeom prst="rect">
            <a:avLst/>
          </a:prstGeom>
        </p:spPr>
      </p:pic>
      <p:pic>
        <p:nvPicPr>
          <p:cNvPr id="8" name="Picture 7">
            <a:extLst>
              <a:ext uri="{FF2B5EF4-FFF2-40B4-BE49-F238E27FC236}">
                <a16:creationId xmlns:a16="http://schemas.microsoft.com/office/drawing/2014/main" id="{88ED83FF-514F-4F4C-9F6D-022DB146CC35}"/>
              </a:ext>
            </a:extLst>
          </p:cNvPr>
          <p:cNvPicPr>
            <a:picLocks noChangeAspect="1"/>
          </p:cNvPicPr>
          <p:nvPr/>
        </p:nvPicPr>
        <p:blipFill>
          <a:blip r:embed="rId5"/>
          <a:stretch>
            <a:fillRect/>
          </a:stretch>
        </p:blipFill>
        <p:spPr>
          <a:xfrm>
            <a:off x="6332848" y="5013245"/>
            <a:ext cx="1272342" cy="1272342"/>
          </a:xfrm>
          <a:prstGeom prst="rect">
            <a:avLst/>
          </a:prstGeom>
        </p:spPr>
      </p:pic>
    </p:spTree>
    <p:extLst>
      <p:ext uri="{BB962C8B-B14F-4D97-AF65-F5344CB8AC3E}">
        <p14:creationId xmlns:p14="http://schemas.microsoft.com/office/powerpoint/2010/main" val="2985103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7383" y="3143249"/>
            <a:ext cx="8569234" cy="1187451"/>
          </a:xfrm>
        </p:spPr>
        <p:txBody>
          <a:bodyPr/>
          <a:lstStyle/>
          <a:p>
            <a:pPr algn="ctr"/>
            <a:r>
              <a:rPr lang="en-US" sz="2800" b="1" dirty="0">
                <a:latin typeface="Cambria" panose="02040503050406030204" pitchFamily="18" charset="0"/>
              </a:rPr>
              <a:t>The MPP as a mechanism to Facilitate development and access to medicines</a:t>
            </a:r>
            <a:endParaRPr lang="fr-CH" sz="2700" b="1" dirty="0">
              <a:latin typeface="Cambria" panose="02040503050406030204" pitchFamily="18" charset="0"/>
              <a:ea typeface="Verdana" charset="0"/>
              <a:cs typeface="Verdana" charset="0"/>
            </a:endParaRPr>
          </a:p>
        </p:txBody>
      </p:sp>
    </p:spTree>
    <p:extLst>
      <p:ext uri="{BB962C8B-B14F-4D97-AF65-F5344CB8AC3E}">
        <p14:creationId xmlns:p14="http://schemas.microsoft.com/office/powerpoint/2010/main" val="311503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C58592-66C8-6346-83A2-7A53C09D8D1B}"/>
              </a:ext>
            </a:extLst>
          </p:cNvPr>
          <p:cNvSpPr/>
          <p:nvPr/>
        </p:nvSpPr>
        <p:spPr>
          <a:xfrm>
            <a:off x="2277689" y="1832533"/>
            <a:ext cx="2876204" cy="1346661"/>
          </a:xfrm>
          <a:prstGeom prst="rect">
            <a:avLst/>
          </a:prstGeom>
          <a:solidFill>
            <a:srgbClr val="283B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DAFD0AB-E1C8-154A-8478-CD29907199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9241" y="2019990"/>
            <a:ext cx="1813098" cy="971746"/>
          </a:xfrm>
          <a:prstGeom prst="rect">
            <a:avLst/>
          </a:prstGeom>
        </p:spPr>
      </p:pic>
      <p:sp>
        <p:nvSpPr>
          <p:cNvPr id="16" name="Triangle 15">
            <a:extLst>
              <a:ext uri="{FF2B5EF4-FFF2-40B4-BE49-F238E27FC236}">
                <a16:creationId xmlns:a16="http://schemas.microsoft.com/office/drawing/2014/main" id="{8C565DC1-4649-AB48-92FB-1E23EA3E722F}"/>
              </a:ext>
            </a:extLst>
          </p:cNvPr>
          <p:cNvSpPr/>
          <p:nvPr/>
        </p:nvSpPr>
        <p:spPr>
          <a:xfrm rot="10800000">
            <a:off x="2277689" y="3176233"/>
            <a:ext cx="2876203" cy="1911927"/>
          </a:xfrm>
          <a:prstGeom prst="triangle">
            <a:avLst>
              <a:gd name="adj" fmla="val 50224"/>
            </a:avLst>
          </a:prstGeom>
          <a:solidFill>
            <a:srgbClr val="283B8B">
              <a:alpha val="5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B9ADB58-E7AE-154E-ABB5-1131C9859F62}"/>
              </a:ext>
            </a:extLst>
          </p:cNvPr>
          <p:cNvSpPr/>
          <p:nvPr/>
        </p:nvSpPr>
        <p:spPr>
          <a:xfrm>
            <a:off x="2277690" y="3320508"/>
            <a:ext cx="2876203" cy="1118483"/>
          </a:xfrm>
          <a:prstGeom prst="rect">
            <a:avLst/>
          </a:prstGeom>
          <a:solidFill>
            <a:schemeClr val="bg1"/>
          </a:solidFill>
          <a:ln>
            <a:solidFill>
              <a:srgbClr val="283B8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283B8B"/>
                </a:solidFill>
              </a:rPr>
              <a:t>The MPP negotiates public-health driven </a:t>
            </a:r>
            <a:r>
              <a:rPr lang="en-US" dirty="0" err="1">
                <a:solidFill>
                  <a:srgbClr val="283B8B"/>
                </a:solidFill>
              </a:rPr>
              <a:t>licences</a:t>
            </a:r>
            <a:r>
              <a:rPr lang="en-US" dirty="0">
                <a:solidFill>
                  <a:srgbClr val="283B8B"/>
                </a:solidFill>
              </a:rPr>
              <a:t> with patent holders.</a:t>
            </a:r>
          </a:p>
        </p:txBody>
      </p:sp>
      <p:sp>
        <p:nvSpPr>
          <p:cNvPr id="33" name="Rectangle 32">
            <a:extLst>
              <a:ext uri="{FF2B5EF4-FFF2-40B4-BE49-F238E27FC236}">
                <a16:creationId xmlns:a16="http://schemas.microsoft.com/office/drawing/2014/main" id="{00D54CF8-AE72-6E46-95E8-CB23122D51CC}"/>
              </a:ext>
            </a:extLst>
          </p:cNvPr>
          <p:cNvSpPr/>
          <p:nvPr/>
        </p:nvSpPr>
        <p:spPr>
          <a:xfrm>
            <a:off x="2277690" y="4580305"/>
            <a:ext cx="2876203" cy="1986745"/>
          </a:xfrm>
          <a:prstGeom prst="rect">
            <a:avLst/>
          </a:prstGeom>
          <a:solidFill>
            <a:schemeClr val="bg1"/>
          </a:solidFill>
          <a:ln>
            <a:solidFill>
              <a:srgbClr val="283B8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283B8B"/>
                </a:solidFill>
              </a:rPr>
              <a:t>The MPP sublicenses drugs to generic companies. Licensing terms encourage the sale of affordable generic versions in developing countries.</a:t>
            </a:r>
          </a:p>
        </p:txBody>
      </p:sp>
      <p:pic>
        <p:nvPicPr>
          <p:cNvPr id="40" name="Picture 39">
            <a:extLst>
              <a:ext uri="{FF2B5EF4-FFF2-40B4-BE49-F238E27FC236}">
                <a16:creationId xmlns:a16="http://schemas.microsoft.com/office/drawing/2014/main" id="{684B8BC6-F49D-1A47-8CCC-567E511B3E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8200" y="3616002"/>
            <a:ext cx="948114" cy="948114"/>
          </a:xfrm>
          <a:prstGeom prst="rect">
            <a:avLst/>
          </a:prstGeom>
        </p:spPr>
      </p:pic>
      <p:pic>
        <p:nvPicPr>
          <p:cNvPr id="42" name="Picture 41">
            <a:extLst>
              <a:ext uri="{FF2B5EF4-FFF2-40B4-BE49-F238E27FC236}">
                <a16:creationId xmlns:a16="http://schemas.microsoft.com/office/drawing/2014/main" id="{81F7EA6F-194B-AB4E-876C-4574CB069E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30621" y="3740389"/>
            <a:ext cx="1114364" cy="1114364"/>
          </a:xfrm>
          <a:prstGeom prst="rect">
            <a:avLst/>
          </a:prstGeom>
        </p:spPr>
      </p:pic>
      <p:pic>
        <p:nvPicPr>
          <p:cNvPr id="46" name="Picture 45">
            <a:extLst>
              <a:ext uri="{FF2B5EF4-FFF2-40B4-BE49-F238E27FC236}">
                <a16:creationId xmlns:a16="http://schemas.microsoft.com/office/drawing/2014/main" id="{D605E2B2-F5DE-4744-AA9F-4DDD2CF17BC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7561" y="3492949"/>
            <a:ext cx="1233418" cy="1121289"/>
          </a:xfrm>
          <a:prstGeom prst="rect">
            <a:avLst/>
          </a:prstGeom>
        </p:spPr>
      </p:pic>
      <p:sp>
        <p:nvSpPr>
          <p:cNvPr id="48" name="Rectangle 47">
            <a:extLst>
              <a:ext uri="{FF2B5EF4-FFF2-40B4-BE49-F238E27FC236}">
                <a16:creationId xmlns:a16="http://schemas.microsoft.com/office/drawing/2014/main" id="{EC90688E-B3AD-5B49-8BD6-474ABF85DB1E}"/>
              </a:ext>
            </a:extLst>
          </p:cNvPr>
          <p:cNvSpPr/>
          <p:nvPr/>
        </p:nvSpPr>
        <p:spPr>
          <a:xfrm>
            <a:off x="427561" y="4698577"/>
            <a:ext cx="1233418" cy="646331"/>
          </a:xfrm>
          <a:prstGeom prst="rect">
            <a:avLst/>
          </a:prstGeom>
        </p:spPr>
        <p:txBody>
          <a:bodyPr wrap="square">
            <a:spAutoFit/>
          </a:bodyPr>
          <a:lstStyle/>
          <a:p>
            <a:pPr algn="ctr"/>
            <a:r>
              <a:rPr lang="en-US" b="1" dirty="0">
                <a:solidFill>
                  <a:srgbClr val="283B8B"/>
                </a:solidFill>
                <a:latin typeface="+mn-lt"/>
              </a:rPr>
              <a:t>PATENT HOLDERS</a:t>
            </a:r>
          </a:p>
        </p:txBody>
      </p:sp>
      <p:sp>
        <p:nvSpPr>
          <p:cNvPr id="49" name="Rectangle 48">
            <a:extLst>
              <a:ext uri="{FF2B5EF4-FFF2-40B4-BE49-F238E27FC236}">
                <a16:creationId xmlns:a16="http://schemas.microsoft.com/office/drawing/2014/main" id="{8017AD69-D3D2-3B45-8DF5-95B0C4598E96}"/>
              </a:ext>
            </a:extLst>
          </p:cNvPr>
          <p:cNvSpPr/>
          <p:nvPr/>
        </p:nvSpPr>
        <p:spPr>
          <a:xfrm>
            <a:off x="5370605" y="4698578"/>
            <a:ext cx="2169393" cy="646330"/>
          </a:xfrm>
          <a:prstGeom prst="rect">
            <a:avLst/>
          </a:prstGeom>
        </p:spPr>
        <p:txBody>
          <a:bodyPr wrap="square">
            <a:spAutoFit/>
          </a:bodyPr>
          <a:lstStyle/>
          <a:p>
            <a:pPr algn="ctr"/>
            <a:r>
              <a:rPr lang="en-US" b="1" dirty="0">
                <a:solidFill>
                  <a:srgbClr val="283B8B"/>
                </a:solidFill>
                <a:latin typeface="+mn-lt"/>
              </a:rPr>
              <a:t>GENERIC MANUFACTURERS</a:t>
            </a:r>
          </a:p>
        </p:txBody>
      </p:sp>
      <p:sp>
        <p:nvSpPr>
          <p:cNvPr id="50" name="Rectangle 49">
            <a:extLst>
              <a:ext uri="{FF2B5EF4-FFF2-40B4-BE49-F238E27FC236}">
                <a16:creationId xmlns:a16="http://schemas.microsoft.com/office/drawing/2014/main" id="{A90FBDDC-4699-EC43-A6DB-EE2C9BBCF47D}"/>
              </a:ext>
            </a:extLst>
          </p:cNvPr>
          <p:cNvSpPr/>
          <p:nvPr/>
        </p:nvSpPr>
        <p:spPr>
          <a:xfrm>
            <a:off x="7413906" y="4699436"/>
            <a:ext cx="1453281" cy="1754326"/>
          </a:xfrm>
          <a:prstGeom prst="rect">
            <a:avLst/>
          </a:prstGeom>
        </p:spPr>
        <p:txBody>
          <a:bodyPr wrap="square">
            <a:spAutoFit/>
          </a:bodyPr>
          <a:lstStyle/>
          <a:p>
            <a:pPr algn="ctr"/>
            <a:r>
              <a:rPr lang="en-US" b="1" dirty="0">
                <a:solidFill>
                  <a:srgbClr val="283B8B"/>
                </a:solidFill>
                <a:latin typeface="+mn-lt"/>
              </a:rPr>
              <a:t>PEOPLE LIVING IN LOW- AND MIDDLE-INCOME COUNTRIES</a:t>
            </a:r>
          </a:p>
        </p:txBody>
      </p:sp>
      <p:sp>
        <p:nvSpPr>
          <p:cNvPr id="57" name="TextBox 56">
            <a:extLst>
              <a:ext uri="{FF2B5EF4-FFF2-40B4-BE49-F238E27FC236}">
                <a16:creationId xmlns:a16="http://schemas.microsoft.com/office/drawing/2014/main" id="{EACCB7CB-EBCE-814E-B8E8-00671BA8EF8E}"/>
              </a:ext>
            </a:extLst>
          </p:cNvPr>
          <p:cNvSpPr txBox="1"/>
          <p:nvPr/>
        </p:nvSpPr>
        <p:spPr>
          <a:xfrm>
            <a:off x="1612902" y="4090059"/>
            <a:ext cx="565265" cy="830997"/>
          </a:xfrm>
          <a:prstGeom prst="rect">
            <a:avLst/>
          </a:prstGeom>
          <a:noFill/>
        </p:spPr>
        <p:txBody>
          <a:bodyPr wrap="square" rtlCol="0">
            <a:spAutoFit/>
          </a:bodyPr>
          <a:lstStyle/>
          <a:p>
            <a:r>
              <a:rPr lang="en-GB" sz="4800" b="1" dirty="0">
                <a:solidFill>
                  <a:srgbClr val="283B8B"/>
                </a:solidFill>
              </a:rPr>
              <a:t>&gt;</a:t>
            </a:r>
          </a:p>
        </p:txBody>
      </p:sp>
      <p:sp>
        <p:nvSpPr>
          <p:cNvPr id="58" name="TextBox 57">
            <a:extLst>
              <a:ext uri="{FF2B5EF4-FFF2-40B4-BE49-F238E27FC236}">
                <a16:creationId xmlns:a16="http://schemas.microsoft.com/office/drawing/2014/main" id="{83A7DB6C-E32F-F340-B579-FFEE8B0632FB}"/>
              </a:ext>
            </a:extLst>
          </p:cNvPr>
          <p:cNvSpPr txBox="1"/>
          <p:nvPr/>
        </p:nvSpPr>
        <p:spPr>
          <a:xfrm>
            <a:off x="5327644" y="4090059"/>
            <a:ext cx="565265" cy="830997"/>
          </a:xfrm>
          <a:prstGeom prst="rect">
            <a:avLst/>
          </a:prstGeom>
          <a:noFill/>
        </p:spPr>
        <p:txBody>
          <a:bodyPr wrap="square" rtlCol="0">
            <a:spAutoFit/>
          </a:bodyPr>
          <a:lstStyle/>
          <a:p>
            <a:r>
              <a:rPr lang="en-GB" sz="4800" b="1" dirty="0">
                <a:solidFill>
                  <a:srgbClr val="283B8B"/>
                </a:solidFill>
              </a:rPr>
              <a:t>&gt;</a:t>
            </a:r>
          </a:p>
        </p:txBody>
      </p:sp>
      <p:sp>
        <p:nvSpPr>
          <p:cNvPr id="59" name="TextBox 58">
            <a:extLst>
              <a:ext uri="{FF2B5EF4-FFF2-40B4-BE49-F238E27FC236}">
                <a16:creationId xmlns:a16="http://schemas.microsoft.com/office/drawing/2014/main" id="{5DC4215D-4756-6541-B012-3E0369BE5023}"/>
              </a:ext>
            </a:extLst>
          </p:cNvPr>
          <p:cNvSpPr txBox="1"/>
          <p:nvPr/>
        </p:nvSpPr>
        <p:spPr>
          <a:xfrm>
            <a:off x="6974733" y="4094878"/>
            <a:ext cx="565265" cy="830997"/>
          </a:xfrm>
          <a:prstGeom prst="rect">
            <a:avLst/>
          </a:prstGeom>
          <a:noFill/>
        </p:spPr>
        <p:txBody>
          <a:bodyPr wrap="square" rtlCol="0">
            <a:spAutoFit/>
          </a:bodyPr>
          <a:lstStyle/>
          <a:p>
            <a:r>
              <a:rPr lang="en-GB" sz="4800" b="1" dirty="0">
                <a:solidFill>
                  <a:srgbClr val="283B8B"/>
                </a:solidFill>
              </a:rPr>
              <a:t>&gt;</a:t>
            </a:r>
          </a:p>
        </p:txBody>
      </p:sp>
      <p:cxnSp>
        <p:nvCxnSpPr>
          <p:cNvPr id="61" name="Straight Connector 60">
            <a:extLst>
              <a:ext uri="{FF2B5EF4-FFF2-40B4-BE49-F238E27FC236}">
                <a16:creationId xmlns:a16="http://schemas.microsoft.com/office/drawing/2014/main" id="{2ED5AD50-8AD7-7F42-B189-217C24A4C7E9}"/>
              </a:ext>
            </a:extLst>
          </p:cNvPr>
          <p:cNvCxnSpPr>
            <a:cxnSpLocks/>
          </p:cNvCxnSpPr>
          <p:nvPr/>
        </p:nvCxnSpPr>
        <p:spPr>
          <a:xfrm flipH="1" flipV="1">
            <a:off x="6370452" y="1294189"/>
            <a:ext cx="33714" cy="2090337"/>
          </a:xfrm>
          <a:prstGeom prst="line">
            <a:avLst/>
          </a:prstGeom>
          <a:ln>
            <a:solidFill>
              <a:srgbClr val="283B8B"/>
            </a:solidFill>
            <a:prstDash val="dash"/>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593C835E-C10B-594F-8224-D0D1D66B0F70}"/>
              </a:ext>
            </a:extLst>
          </p:cNvPr>
          <p:cNvCxnSpPr>
            <a:cxnSpLocks/>
          </p:cNvCxnSpPr>
          <p:nvPr/>
        </p:nvCxnSpPr>
        <p:spPr>
          <a:xfrm flipV="1">
            <a:off x="1010557" y="1294189"/>
            <a:ext cx="5359895" cy="1"/>
          </a:xfrm>
          <a:prstGeom prst="line">
            <a:avLst/>
          </a:prstGeom>
          <a:ln>
            <a:solidFill>
              <a:srgbClr val="283B8B"/>
            </a:solidFill>
            <a:prstDash val="dash"/>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5B181D21-A168-434F-AAAE-5C1D749F3BCA}"/>
              </a:ext>
            </a:extLst>
          </p:cNvPr>
          <p:cNvCxnSpPr>
            <a:cxnSpLocks/>
          </p:cNvCxnSpPr>
          <p:nvPr/>
        </p:nvCxnSpPr>
        <p:spPr>
          <a:xfrm>
            <a:off x="1044270" y="1338598"/>
            <a:ext cx="0" cy="2026319"/>
          </a:xfrm>
          <a:prstGeom prst="straightConnector1">
            <a:avLst/>
          </a:prstGeom>
          <a:ln>
            <a:solidFill>
              <a:srgbClr val="283B8B"/>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4314F91E-2CDB-394E-9854-F689A658A3AF}"/>
              </a:ext>
            </a:extLst>
          </p:cNvPr>
          <p:cNvSpPr/>
          <p:nvPr/>
        </p:nvSpPr>
        <p:spPr>
          <a:xfrm>
            <a:off x="2959330" y="1029161"/>
            <a:ext cx="1995055" cy="618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283B8B"/>
                </a:solidFill>
              </a:rPr>
              <a:t>ROYALTIES</a:t>
            </a:r>
          </a:p>
        </p:txBody>
      </p:sp>
      <p:sp>
        <p:nvSpPr>
          <p:cNvPr id="23" name="Title 2">
            <a:extLst>
              <a:ext uri="{FF2B5EF4-FFF2-40B4-BE49-F238E27FC236}">
                <a16:creationId xmlns:a16="http://schemas.microsoft.com/office/drawing/2014/main" id="{F4619F21-1BEF-2643-A3D5-EC8AAB10F5B5}"/>
              </a:ext>
            </a:extLst>
          </p:cNvPr>
          <p:cNvSpPr>
            <a:spLocks noGrp="1"/>
          </p:cNvSpPr>
          <p:nvPr>
            <p:ph type="title"/>
          </p:nvPr>
        </p:nvSpPr>
        <p:spPr>
          <a:xfrm>
            <a:off x="1524000" y="195655"/>
            <a:ext cx="7362825" cy="572076"/>
          </a:xfrm>
        </p:spPr>
        <p:txBody>
          <a:bodyPr/>
          <a:lstStyle/>
          <a:p>
            <a:r>
              <a:rPr lang="en-US" dirty="0">
                <a:solidFill>
                  <a:schemeClr val="bg1"/>
                </a:solidFill>
              </a:rPr>
              <a:t>MPP model:</a:t>
            </a:r>
            <a:br>
              <a:rPr lang="en-US" dirty="0">
                <a:solidFill>
                  <a:schemeClr val="bg1"/>
                </a:solidFill>
              </a:rPr>
            </a:br>
            <a:r>
              <a:rPr lang="en-US" b="0" dirty="0">
                <a:solidFill>
                  <a:schemeClr val="bg1"/>
                </a:solidFill>
              </a:rPr>
              <a:t>How we work</a:t>
            </a:r>
          </a:p>
        </p:txBody>
      </p:sp>
    </p:spTree>
    <p:extLst>
      <p:ext uri="{BB962C8B-B14F-4D97-AF65-F5344CB8AC3E}">
        <p14:creationId xmlns:p14="http://schemas.microsoft.com/office/powerpoint/2010/main" val="394485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3218" y="3790220"/>
            <a:ext cx="1030611" cy="1030611"/>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8951" y="1048209"/>
            <a:ext cx="1119147" cy="1119147"/>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05" y="1048209"/>
            <a:ext cx="1105461" cy="1105461"/>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172" y="3748728"/>
            <a:ext cx="1141215" cy="1141215"/>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5846" y="1236348"/>
            <a:ext cx="917322" cy="917322"/>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1987" y="3685784"/>
            <a:ext cx="1091181" cy="1091181"/>
          </a:xfrm>
          <a:prstGeom prst="rect">
            <a:avLst/>
          </a:prstGeom>
        </p:spPr>
      </p:pic>
      <p:sp>
        <p:nvSpPr>
          <p:cNvPr id="17" name="TextBox 16"/>
          <p:cNvSpPr txBox="1"/>
          <p:nvPr/>
        </p:nvSpPr>
        <p:spPr>
          <a:xfrm>
            <a:off x="4667083" y="2235730"/>
            <a:ext cx="1654893" cy="1323439"/>
          </a:xfrm>
          <a:prstGeom prst="rect">
            <a:avLst/>
          </a:prstGeom>
          <a:solidFill>
            <a:srgbClr val="283B8B"/>
          </a:solidFill>
          <a:ln>
            <a:solidFill>
              <a:srgbClr val="283B8B"/>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600" b="1" dirty="0">
                <a:solidFill>
                  <a:schemeClr val="bg1"/>
                </a:solidFill>
              </a:rPr>
              <a:t>Strict quality assurance policies</a:t>
            </a:r>
          </a:p>
          <a:p>
            <a:pPr algn="ctr"/>
            <a:endParaRPr lang="en-GB" sz="1600" dirty="0">
              <a:solidFill>
                <a:schemeClr val="bg1"/>
              </a:solidFill>
            </a:endParaRPr>
          </a:p>
          <a:p>
            <a:pPr algn="ctr"/>
            <a:endParaRPr lang="en-GB" sz="1600" dirty="0">
              <a:solidFill>
                <a:schemeClr val="bg1"/>
              </a:solidFill>
            </a:endParaRPr>
          </a:p>
        </p:txBody>
      </p:sp>
      <p:sp>
        <p:nvSpPr>
          <p:cNvPr id="18" name="TextBox 17"/>
          <p:cNvSpPr txBox="1"/>
          <p:nvPr/>
        </p:nvSpPr>
        <p:spPr>
          <a:xfrm>
            <a:off x="4667083" y="4903580"/>
            <a:ext cx="1654893" cy="1323439"/>
          </a:xfrm>
          <a:prstGeom prst="rect">
            <a:avLst/>
          </a:prstGeom>
          <a:solidFill>
            <a:srgbClr val="00B0F0"/>
          </a:solidFill>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solidFill>
                  <a:schemeClr val="bg1"/>
                </a:solidFill>
              </a:rPr>
              <a:t>Transparent: </a:t>
            </a:r>
            <a:r>
              <a:rPr lang="en-GB" sz="1600" dirty="0">
                <a:solidFill>
                  <a:schemeClr val="bg1"/>
                </a:solidFill>
              </a:rPr>
              <a:t>terms of licences published</a:t>
            </a:r>
          </a:p>
          <a:p>
            <a:pPr algn="ctr"/>
            <a:endParaRPr lang="en-GB" sz="1600" dirty="0">
              <a:solidFill>
                <a:schemeClr val="bg1"/>
              </a:solidFill>
            </a:endParaRPr>
          </a:p>
        </p:txBody>
      </p:sp>
      <p:sp>
        <p:nvSpPr>
          <p:cNvPr id="19" name="TextBox 18"/>
          <p:cNvSpPr txBox="1"/>
          <p:nvPr/>
        </p:nvSpPr>
        <p:spPr>
          <a:xfrm>
            <a:off x="2320270" y="4889944"/>
            <a:ext cx="2148713" cy="1323439"/>
          </a:xfrm>
          <a:prstGeom prst="rect">
            <a:avLst/>
          </a:prstGeom>
          <a:solidFill>
            <a:srgbClr val="283B8B"/>
          </a:solidFill>
          <a:ln>
            <a:solidFill>
              <a:srgbClr val="283B8B"/>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1"/>
                </a:solidFill>
              </a:rPr>
              <a:t>Public disclosure of company </a:t>
            </a:r>
            <a:r>
              <a:rPr lang="en-GB" sz="1600" b="1" dirty="0">
                <a:solidFill>
                  <a:schemeClr val="bg1"/>
                </a:solidFill>
              </a:rPr>
              <a:t>patent information</a:t>
            </a:r>
          </a:p>
          <a:p>
            <a:pPr algn="ctr"/>
            <a:endParaRPr lang="en-GB" sz="1600" b="1" dirty="0">
              <a:solidFill>
                <a:schemeClr val="bg1"/>
              </a:solidFill>
            </a:endParaRPr>
          </a:p>
          <a:p>
            <a:pPr algn="ctr"/>
            <a:endParaRPr lang="en-GB" sz="1600" dirty="0">
              <a:solidFill>
                <a:schemeClr val="bg1"/>
              </a:solidFill>
            </a:endParaRPr>
          </a:p>
        </p:txBody>
      </p:sp>
      <p:sp>
        <p:nvSpPr>
          <p:cNvPr id="20" name="TextBox 19"/>
          <p:cNvSpPr txBox="1"/>
          <p:nvPr/>
        </p:nvSpPr>
        <p:spPr>
          <a:xfrm>
            <a:off x="2320270" y="2244922"/>
            <a:ext cx="2148713" cy="1314246"/>
          </a:xfrm>
          <a:prstGeom prst="rect">
            <a:avLst/>
          </a:prstGeom>
          <a:solidFill>
            <a:srgbClr val="00B0F0"/>
          </a:solidFill>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1"/>
                </a:solidFill>
              </a:rPr>
              <a:t>Flexibility to combine different medicines &amp; develop </a:t>
            </a:r>
            <a:r>
              <a:rPr lang="en-GB" sz="1600" b="1" dirty="0">
                <a:solidFill>
                  <a:schemeClr val="bg1"/>
                </a:solidFill>
              </a:rPr>
              <a:t>fixed-dose combinations</a:t>
            </a:r>
          </a:p>
        </p:txBody>
      </p:sp>
      <p:sp>
        <p:nvSpPr>
          <p:cNvPr id="21" name="TextBox 20"/>
          <p:cNvSpPr txBox="1"/>
          <p:nvPr/>
        </p:nvSpPr>
        <p:spPr>
          <a:xfrm>
            <a:off x="460502" y="2239699"/>
            <a:ext cx="1661668" cy="1323439"/>
          </a:xfrm>
          <a:prstGeom prst="rect">
            <a:avLst/>
          </a:prstGeom>
          <a:solidFill>
            <a:srgbClr val="283B8B"/>
          </a:solidFill>
          <a:ln>
            <a:solidFill>
              <a:srgbClr val="283B8B"/>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600" b="1" dirty="0">
                <a:solidFill>
                  <a:schemeClr val="bg1"/>
                </a:solidFill>
              </a:rPr>
              <a:t>Wide geographical scope</a:t>
            </a:r>
          </a:p>
          <a:p>
            <a:pPr algn="ctr"/>
            <a:endParaRPr lang="en-GB" sz="1600" b="1" dirty="0">
              <a:solidFill>
                <a:schemeClr val="bg1"/>
              </a:solidFill>
            </a:endParaRPr>
          </a:p>
          <a:p>
            <a:pPr algn="ctr"/>
            <a:endParaRPr lang="en-GB" sz="1600" b="1" dirty="0">
              <a:solidFill>
                <a:schemeClr val="bg1"/>
              </a:solidFill>
            </a:endParaRPr>
          </a:p>
        </p:txBody>
      </p:sp>
      <p:sp>
        <p:nvSpPr>
          <p:cNvPr id="22" name="TextBox 21"/>
          <p:cNvSpPr txBox="1"/>
          <p:nvPr/>
        </p:nvSpPr>
        <p:spPr>
          <a:xfrm>
            <a:off x="460502" y="4889944"/>
            <a:ext cx="1661668" cy="1323439"/>
          </a:xfrm>
          <a:prstGeom prst="rect">
            <a:avLst/>
          </a:prstGeom>
          <a:solidFill>
            <a:srgbClr val="00B0F0"/>
          </a:solidFill>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600" b="1" dirty="0">
                <a:solidFill>
                  <a:schemeClr val="bg1"/>
                </a:solidFill>
              </a:rPr>
              <a:t>Compatibility with other access policies and strategies</a:t>
            </a:r>
            <a:endParaRPr lang="en-GB" sz="1600" dirty="0">
              <a:solidFill>
                <a:schemeClr val="bg1"/>
              </a:solidFill>
            </a:endParaRPr>
          </a:p>
          <a:p>
            <a:pPr algn="ctr"/>
            <a:endParaRPr lang="en-GB" sz="1600" dirty="0">
              <a:solidFill>
                <a:schemeClr val="bg1"/>
              </a:solidFill>
            </a:endParaRPr>
          </a:p>
        </p:txBody>
      </p:sp>
      <p:sp>
        <p:nvSpPr>
          <p:cNvPr id="23" name="TextBox 22"/>
          <p:cNvSpPr txBox="1"/>
          <p:nvPr/>
        </p:nvSpPr>
        <p:spPr>
          <a:xfrm>
            <a:off x="6520076" y="2244922"/>
            <a:ext cx="2148712" cy="1323439"/>
          </a:xfrm>
          <a:prstGeom prst="rect">
            <a:avLst/>
          </a:prstGeom>
          <a:solidFill>
            <a:srgbClr val="00B0F0"/>
          </a:solidFill>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solidFill>
                  <a:schemeClr val="bg1"/>
                </a:solidFill>
              </a:rPr>
              <a:t>Non-exclusive</a:t>
            </a:r>
            <a:r>
              <a:rPr lang="en-GB" sz="1600" dirty="0">
                <a:solidFill>
                  <a:schemeClr val="bg1"/>
                </a:solidFill>
              </a:rPr>
              <a:t> to encourage competition</a:t>
            </a:r>
            <a:endParaRPr lang="en-GB" sz="1600" b="1" dirty="0">
              <a:solidFill>
                <a:schemeClr val="bg1"/>
              </a:solidFill>
            </a:endParaRPr>
          </a:p>
          <a:p>
            <a:pPr algn="ctr"/>
            <a:endParaRPr lang="en-GB" sz="1600" b="1" dirty="0">
              <a:solidFill>
                <a:schemeClr val="bg1"/>
              </a:solidFill>
            </a:endParaRPr>
          </a:p>
          <a:p>
            <a:pPr algn="ctr"/>
            <a:endParaRPr lang="en-GB" sz="1600" dirty="0">
              <a:solidFill>
                <a:schemeClr val="bg1"/>
              </a:solidFill>
            </a:endParaRPr>
          </a:p>
        </p:txBody>
      </p:sp>
      <p:sp>
        <p:nvSpPr>
          <p:cNvPr id="24" name="TextBox 23">
            <a:extLst>
              <a:ext uri="{FF2B5EF4-FFF2-40B4-BE49-F238E27FC236}">
                <a16:creationId xmlns:a16="http://schemas.microsoft.com/office/drawing/2014/main" id="{7041BF87-5EB5-5F4E-97F5-7CAD72B50DD6}"/>
              </a:ext>
            </a:extLst>
          </p:cNvPr>
          <p:cNvSpPr txBox="1"/>
          <p:nvPr/>
        </p:nvSpPr>
        <p:spPr>
          <a:xfrm>
            <a:off x="6520076" y="4903580"/>
            <a:ext cx="2148713" cy="1323439"/>
          </a:xfrm>
          <a:prstGeom prst="rect">
            <a:avLst/>
          </a:prstGeom>
          <a:solidFill>
            <a:srgbClr val="283B8B"/>
          </a:solidFill>
          <a:ln>
            <a:solidFill>
              <a:srgbClr val="283B8B"/>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solidFill>
                  <a:schemeClr val="bg1"/>
                </a:solidFill>
              </a:rPr>
              <a:t>Licence management </a:t>
            </a:r>
            <a:r>
              <a:rPr lang="en-GB" sz="1600" dirty="0">
                <a:solidFill>
                  <a:schemeClr val="bg1"/>
                </a:solidFill>
              </a:rPr>
              <a:t>to monitor compliance and prevent market leakage</a:t>
            </a:r>
          </a:p>
        </p:txBody>
      </p:sp>
      <p:pic>
        <p:nvPicPr>
          <p:cNvPr id="6" name="Picture 5">
            <a:extLst>
              <a:ext uri="{FF2B5EF4-FFF2-40B4-BE49-F238E27FC236}">
                <a16:creationId xmlns:a16="http://schemas.microsoft.com/office/drawing/2014/main" id="{30057787-5BFC-8B47-A3E5-7545B7E414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15435" y="3798518"/>
            <a:ext cx="978447" cy="978447"/>
          </a:xfrm>
          <a:prstGeom prst="rect">
            <a:avLst/>
          </a:prstGeom>
        </p:spPr>
      </p:pic>
      <p:pic>
        <p:nvPicPr>
          <p:cNvPr id="10" name="Picture 9">
            <a:extLst>
              <a:ext uri="{FF2B5EF4-FFF2-40B4-BE49-F238E27FC236}">
                <a16:creationId xmlns:a16="http://schemas.microsoft.com/office/drawing/2014/main" id="{8719776C-DE04-EB49-93DF-E91262E4508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2641" y="1162344"/>
            <a:ext cx="1031241" cy="1031241"/>
          </a:xfrm>
          <a:prstGeom prst="rect">
            <a:avLst/>
          </a:prstGeom>
        </p:spPr>
      </p:pic>
      <p:sp>
        <p:nvSpPr>
          <p:cNvPr id="25" name="Title 2">
            <a:extLst>
              <a:ext uri="{FF2B5EF4-FFF2-40B4-BE49-F238E27FC236}">
                <a16:creationId xmlns:a16="http://schemas.microsoft.com/office/drawing/2014/main" id="{E9E1D257-390F-DF47-B88A-2C16C10F6B6C}"/>
              </a:ext>
            </a:extLst>
          </p:cNvPr>
          <p:cNvSpPr>
            <a:spLocks noGrp="1"/>
          </p:cNvSpPr>
          <p:nvPr>
            <p:ph type="title"/>
          </p:nvPr>
        </p:nvSpPr>
        <p:spPr>
          <a:xfrm>
            <a:off x="1524000" y="195655"/>
            <a:ext cx="7362825" cy="572076"/>
          </a:xfrm>
        </p:spPr>
        <p:txBody>
          <a:bodyPr/>
          <a:lstStyle/>
          <a:p>
            <a:r>
              <a:rPr lang="en-US" dirty="0">
                <a:solidFill>
                  <a:schemeClr val="bg1"/>
                </a:solidFill>
                <a:latin typeface="+mn-lt"/>
              </a:rPr>
              <a:t>MPP Model:</a:t>
            </a:r>
            <a:br>
              <a:rPr lang="en-US" dirty="0">
                <a:solidFill>
                  <a:schemeClr val="bg1"/>
                </a:solidFill>
                <a:latin typeface="+mn-lt"/>
              </a:rPr>
            </a:br>
            <a:r>
              <a:rPr lang="en-US" b="0" dirty="0">
                <a:solidFill>
                  <a:schemeClr val="bg1"/>
                </a:solidFill>
                <a:latin typeface="+mn-lt"/>
              </a:rPr>
              <a:t>Public-health oriented </a:t>
            </a:r>
            <a:r>
              <a:rPr lang="en-US" b="0" dirty="0" err="1">
                <a:solidFill>
                  <a:schemeClr val="bg1"/>
                </a:solidFill>
                <a:latin typeface="+mn-lt"/>
              </a:rPr>
              <a:t>licences</a:t>
            </a:r>
            <a:endParaRPr lang="en-US" b="0" dirty="0">
              <a:solidFill>
                <a:schemeClr val="bg1"/>
              </a:solidFill>
              <a:latin typeface="+mn-lt"/>
            </a:endParaRPr>
          </a:p>
        </p:txBody>
      </p:sp>
    </p:spTree>
    <p:extLst>
      <p:ext uri="{BB962C8B-B14F-4D97-AF65-F5344CB8AC3E}">
        <p14:creationId xmlns:p14="http://schemas.microsoft.com/office/powerpoint/2010/main" val="57721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169" y="3143249"/>
            <a:ext cx="8923663" cy="1187451"/>
          </a:xfrm>
        </p:spPr>
        <p:txBody>
          <a:bodyPr/>
          <a:lstStyle/>
          <a:p>
            <a:pPr algn="ctr"/>
            <a:r>
              <a:rPr lang="fr-CH" sz="2700" b="1" dirty="0" err="1">
                <a:latin typeface="Cambria" panose="02040503050406030204" pitchFamily="18" charset="0"/>
                <a:ea typeface="Verdana" charset="0"/>
                <a:cs typeface="Verdana" charset="0"/>
              </a:rPr>
              <a:t>Role</a:t>
            </a:r>
            <a:r>
              <a:rPr lang="fr-CH" sz="2700" b="1" dirty="0">
                <a:latin typeface="Cambria" panose="02040503050406030204" pitchFamily="18" charset="0"/>
                <a:ea typeface="Verdana" charset="0"/>
                <a:cs typeface="Verdana" charset="0"/>
              </a:rPr>
              <a:t> of the MPP in new </a:t>
            </a:r>
            <a:r>
              <a:rPr lang="fr-CH" sz="2700" b="1" dirty="0" err="1">
                <a:latin typeface="Cambria" panose="02040503050406030204" pitchFamily="18" charset="0"/>
                <a:ea typeface="Verdana" charset="0"/>
                <a:cs typeface="Verdana" charset="0"/>
              </a:rPr>
              <a:t>paradigms</a:t>
            </a:r>
            <a:r>
              <a:rPr lang="fr-CH" sz="2700" b="1" dirty="0">
                <a:latin typeface="Cambria" panose="02040503050406030204" pitchFamily="18" charset="0"/>
                <a:ea typeface="Verdana" charset="0"/>
                <a:cs typeface="Verdana" charset="0"/>
              </a:rPr>
              <a:t> on ART: </a:t>
            </a:r>
            <a:r>
              <a:rPr lang="fr-CH" sz="2700" b="1" dirty="0" err="1">
                <a:latin typeface="Cambria" panose="02040503050406030204" pitchFamily="18" charset="0"/>
                <a:ea typeface="Verdana" charset="0"/>
                <a:cs typeface="Verdana" charset="0"/>
              </a:rPr>
              <a:t>innovative</a:t>
            </a:r>
            <a:r>
              <a:rPr lang="fr-CH" sz="2700" b="1" dirty="0">
                <a:latin typeface="Cambria" panose="02040503050406030204" pitchFamily="18" charset="0"/>
                <a:ea typeface="Verdana" charset="0"/>
                <a:cs typeface="Verdana" charset="0"/>
              </a:rPr>
              <a:t> </a:t>
            </a:r>
            <a:r>
              <a:rPr lang="fr-CH" sz="2700" b="1" dirty="0" err="1">
                <a:latin typeface="Cambria" panose="02040503050406030204" pitchFamily="18" charset="0"/>
                <a:ea typeface="Verdana" charset="0"/>
                <a:cs typeface="Verdana" charset="0"/>
              </a:rPr>
              <a:t>drug</a:t>
            </a:r>
            <a:r>
              <a:rPr lang="fr-CH" sz="2700" b="1" dirty="0">
                <a:latin typeface="Cambria" panose="02040503050406030204" pitchFamily="18" charset="0"/>
                <a:ea typeface="Verdana" charset="0"/>
                <a:cs typeface="Verdana" charset="0"/>
              </a:rPr>
              <a:t> formulations</a:t>
            </a:r>
            <a:br>
              <a:rPr lang="fr-CH" sz="2700" b="1" dirty="0">
                <a:latin typeface="Cambria" panose="02040503050406030204" pitchFamily="18" charset="0"/>
                <a:ea typeface="Verdana" charset="0"/>
                <a:cs typeface="Verdana" charset="0"/>
              </a:rPr>
            </a:br>
            <a:br>
              <a:rPr lang="fr-CH" sz="2700" b="1" dirty="0">
                <a:latin typeface="Cambria" panose="02040503050406030204" pitchFamily="18" charset="0"/>
                <a:ea typeface="Verdana" charset="0"/>
                <a:cs typeface="Verdana" charset="0"/>
              </a:rPr>
            </a:br>
            <a:endParaRPr lang="fr-CH" sz="2600" i="1" cap="none" dirty="0">
              <a:latin typeface="Cambria" panose="02040503050406030204" pitchFamily="18" charset="0"/>
              <a:ea typeface="Verdana" charset="0"/>
              <a:cs typeface="Verdana" charset="0"/>
            </a:endParaRPr>
          </a:p>
        </p:txBody>
      </p:sp>
    </p:spTree>
    <p:extLst>
      <p:ext uri="{BB962C8B-B14F-4D97-AF65-F5344CB8AC3E}">
        <p14:creationId xmlns:p14="http://schemas.microsoft.com/office/powerpoint/2010/main" val="420458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96CEEAF-9F50-1749-97FE-0457D9C08791}"/>
              </a:ext>
            </a:extLst>
          </p:cNvPr>
          <p:cNvSpPr/>
          <p:nvPr/>
        </p:nvSpPr>
        <p:spPr>
          <a:xfrm flipV="1">
            <a:off x="686748" y="2169462"/>
            <a:ext cx="1800000" cy="315645"/>
          </a:xfrm>
          <a:prstGeom prst="rect">
            <a:avLst/>
          </a:prstGeom>
          <a:solidFill>
            <a:srgbClr val="00AEEF"/>
          </a:solidFill>
          <a:ln w="12700">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tabLst/>
              <a:defRPr sz="2200">
                <a:solidFill>
                  <a:srgbClr val="FFFFFF"/>
                </a:solidFill>
              </a:defRPr>
            </a:pPr>
            <a:endParaRPr kumimoji="0" sz="1600" b="0" i="0" u="none" strike="noStrike" kern="1200" cap="none" spc="0" normalizeH="0" baseline="0" noProof="0">
              <a:ln>
                <a:noFill/>
              </a:ln>
              <a:solidFill>
                <a:srgbClr val="FFFFFF"/>
              </a:solidFill>
              <a:effectLst/>
              <a:uLnTx/>
              <a:uFillTx/>
              <a:latin typeface="+mn-lt"/>
              <a:ea typeface="+mn-ea"/>
              <a:cs typeface="+mn-cs"/>
            </a:endParaRPr>
          </a:p>
        </p:txBody>
      </p:sp>
      <p:sp>
        <p:nvSpPr>
          <p:cNvPr id="8" name="TextBox 4">
            <a:extLst>
              <a:ext uri="{FF2B5EF4-FFF2-40B4-BE49-F238E27FC236}">
                <a16:creationId xmlns:a16="http://schemas.microsoft.com/office/drawing/2014/main" id="{810BB0C1-D49D-EE48-BCBF-D8B23AA978EC}"/>
              </a:ext>
            </a:extLst>
          </p:cNvPr>
          <p:cNvSpPr txBox="1"/>
          <p:nvPr/>
        </p:nvSpPr>
        <p:spPr>
          <a:xfrm>
            <a:off x="2565858" y="4255082"/>
            <a:ext cx="1800000" cy="2096243"/>
          </a:xfrm>
          <a:prstGeom prst="rect">
            <a:avLst/>
          </a:prstGeom>
          <a:ln w="12700">
            <a:miter lim="400000"/>
          </a:ln>
          <a:extLst>
            <a:ext uri="{C572A759-6A51-4108-AA02-DFA0A04FC94B}">
              <ma14:wrappingTextBoxFlag xmlns:ma14="http://schemas.microsoft.com/office/mac/drawingml/2011/main" xmlns="" val="1"/>
            </a:ext>
          </a:extLst>
        </p:spPr>
        <p:txBody>
          <a:bodyPr wrap="square" lIns="32145" tIns="32145" rIns="32145" bIns="32145">
            <a:spAutoFit/>
          </a:bodyPr>
          <a:lstStyle/>
          <a:p>
            <a:pPr marL="0" marR="0" lvl="0" indent="0" algn="l" defTabSz="321457" rtl="0" eaLnBrk="1" fontAlgn="auto" latinLnBrk="0" hangingPunct="1">
              <a:lnSpc>
                <a:spcPct val="100000"/>
              </a:lnSpc>
              <a:spcBef>
                <a:spcPts val="0"/>
              </a:spcBef>
              <a:spcAft>
                <a:spcPts val="0"/>
              </a:spcAft>
              <a:buClrTx/>
              <a:buSzTx/>
              <a:buFontTx/>
              <a:buNone/>
              <a:tabLst/>
              <a:defRPr sz="1800" b="1" cap="all">
                <a:solidFill>
                  <a:srgbClr val="00877D"/>
                </a:solidFill>
                <a:latin typeface="+mj-lt"/>
                <a:ea typeface="+mj-ea"/>
                <a:cs typeface="+mj-cs"/>
                <a:sym typeface="Helvetica"/>
              </a:defRPr>
            </a:pPr>
            <a:r>
              <a:rPr kumimoji="0" lang="en-GB" sz="1600" b="1" i="0" u="sng" strike="noStrike" kern="1200" cap="all" spc="0" normalizeH="0" baseline="0" noProof="0" dirty="0">
                <a:ln>
                  <a:noFill/>
                </a:ln>
                <a:solidFill>
                  <a:schemeClr val="bg2">
                    <a:lumMod val="10000"/>
                  </a:schemeClr>
                </a:solidFill>
                <a:effectLst/>
                <a:uLnTx/>
                <a:uFillTx/>
                <a:latin typeface="+mn-lt"/>
                <a:ea typeface="PT Sans"/>
                <a:cs typeface="PT Sans"/>
                <a:sym typeface="Helvetica"/>
              </a:rPr>
              <a:t>JUNE</a:t>
            </a:r>
            <a:r>
              <a:rPr kumimoji="0" lang="en-GB" sz="1600" b="1" i="0" u="none" strike="noStrike" kern="1200" cap="all" spc="0" normalizeH="0" baseline="0" noProof="0" dirty="0">
                <a:ln>
                  <a:noFill/>
                </a:ln>
                <a:solidFill>
                  <a:schemeClr val="bg2">
                    <a:lumMod val="10000"/>
                  </a:schemeClr>
                </a:solidFill>
                <a:effectLst/>
                <a:uLnTx/>
                <a:uFillTx/>
                <a:latin typeface="+mn-lt"/>
                <a:ea typeface="PT Sans"/>
                <a:cs typeface="PT Sans"/>
                <a:sym typeface="Helvetica"/>
              </a:rPr>
              <a:t> </a:t>
            </a:r>
            <a:endParaRPr kumimoji="0" lang="en-GB" sz="1600" b="1" i="0" u="none" strike="noStrike" kern="1200" cap="all" spc="0" normalizeH="0" baseline="0" noProof="0" dirty="0">
              <a:ln>
                <a:noFill/>
              </a:ln>
              <a:solidFill>
                <a:schemeClr val="bg2">
                  <a:lumMod val="10000"/>
                </a:schemeClr>
              </a:solidFill>
              <a:effectLst/>
              <a:uLnTx/>
              <a:uFillTx/>
              <a:latin typeface="+mn-lt"/>
              <a:ea typeface="PT Sans" panose="020B0503020203020204"/>
              <a:cs typeface="PT Sans" panose="020B0503020203020204"/>
              <a:sym typeface="PT Sans"/>
            </a:endParaRPr>
          </a:p>
          <a:p>
            <a:pPr marL="0" marR="0" lvl="0" indent="0" algn="l" defTabSz="321457" rtl="0" eaLnBrk="1" fontAlgn="auto" latinLnBrk="0" hangingPunct="1">
              <a:lnSpc>
                <a:spcPct val="100000"/>
              </a:lnSpc>
              <a:spcBef>
                <a:spcPts val="0"/>
              </a:spcBef>
              <a:spcAft>
                <a:spcPts val="0"/>
              </a:spcAft>
              <a:buClrTx/>
              <a:buSzTx/>
              <a:buFontTx/>
              <a:buNone/>
              <a:tabLst/>
              <a:defRPr sz="1800">
                <a:solidFill>
                  <a:srgbClr val="535353"/>
                </a:solidFill>
                <a:latin typeface="PT Sans"/>
                <a:ea typeface="PT Sans"/>
                <a:cs typeface="PT Sans"/>
                <a:sym typeface="PT Sans"/>
              </a:defRPr>
            </a:pPr>
            <a:r>
              <a:rPr kumimoji="0" lang="en-GB" sz="1600" b="0" i="0" u="none" strike="noStrike" kern="1200" cap="none" spc="0" normalizeH="0" baseline="0" noProof="0" dirty="0">
                <a:ln>
                  <a:noFill/>
                </a:ln>
                <a:solidFill>
                  <a:schemeClr val="bg2">
                    <a:lumMod val="10000"/>
                  </a:schemeClr>
                </a:solidFill>
                <a:effectLst/>
                <a:uLnTx/>
                <a:uFillTx/>
                <a:latin typeface="+mn-lt"/>
                <a:sym typeface="PT Sans"/>
              </a:rPr>
              <a:t>Six generics ready to supply </a:t>
            </a:r>
            <a:r>
              <a:rPr kumimoji="0" lang="en-GB" sz="1600" b="1" i="0" u="none" strike="noStrike" kern="1200" cap="none" spc="0" normalizeH="0" baseline="0" noProof="0" dirty="0">
                <a:ln>
                  <a:noFill/>
                </a:ln>
                <a:solidFill>
                  <a:schemeClr val="bg2">
                    <a:lumMod val="10000"/>
                  </a:schemeClr>
                </a:solidFill>
                <a:effectLst/>
                <a:uLnTx/>
                <a:uFillTx/>
                <a:latin typeface="+mn-lt"/>
                <a:sym typeface="PT Sans"/>
              </a:rPr>
              <a:t>TLD</a:t>
            </a:r>
          </a:p>
          <a:p>
            <a:pPr marL="0" marR="0" lvl="0" indent="0" algn="l" defTabSz="321457" rtl="0" eaLnBrk="1" fontAlgn="auto" latinLnBrk="0" hangingPunct="1">
              <a:lnSpc>
                <a:spcPct val="100000"/>
              </a:lnSpc>
              <a:spcBef>
                <a:spcPts val="0"/>
              </a:spcBef>
              <a:spcAft>
                <a:spcPts val="0"/>
              </a:spcAft>
              <a:buClrTx/>
              <a:buSzTx/>
              <a:buFontTx/>
              <a:buNone/>
              <a:tabLst/>
              <a:defRPr sz="1800">
                <a:solidFill>
                  <a:srgbClr val="535353"/>
                </a:solidFill>
                <a:latin typeface="PT Sans"/>
                <a:ea typeface="PT Sans"/>
                <a:cs typeface="PT Sans"/>
                <a:sym typeface="PT Sans"/>
              </a:defRPr>
            </a:pPr>
            <a:endParaRPr kumimoji="0" lang="en-GB" sz="1600" b="1" i="0" u="none" strike="noStrike" kern="1200" cap="none" spc="0" normalizeH="0" baseline="0" noProof="0" dirty="0">
              <a:ln>
                <a:noFill/>
              </a:ln>
              <a:solidFill>
                <a:schemeClr val="bg2">
                  <a:lumMod val="10000"/>
                </a:schemeClr>
              </a:solidFill>
              <a:effectLst/>
              <a:uLnTx/>
              <a:uFillTx/>
              <a:latin typeface="+mn-lt"/>
              <a:sym typeface="PT Sans"/>
            </a:endParaRPr>
          </a:p>
          <a:p>
            <a:pPr marL="0" marR="0" lvl="0" indent="0" algn="l" defTabSz="321457" rtl="0" eaLnBrk="1" fontAlgn="auto" latinLnBrk="0" hangingPunct="1">
              <a:lnSpc>
                <a:spcPct val="100000"/>
              </a:lnSpc>
              <a:spcBef>
                <a:spcPts val="0"/>
              </a:spcBef>
              <a:spcAft>
                <a:spcPts val="0"/>
              </a:spcAft>
              <a:buClrTx/>
              <a:buSzTx/>
              <a:buFontTx/>
              <a:buNone/>
              <a:tabLst/>
              <a:defRPr sz="1800">
                <a:solidFill>
                  <a:srgbClr val="535353"/>
                </a:solidFill>
                <a:latin typeface="PT Sans"/>
                <a:ea typeface="PT Sans"/>
                <a:cs typeface="PT Sans"/>
                <a:sym typeface="PT Sans"/>
              </a:defRPr>
            </a:pPr>
            <a:endParaRPr lang="en-GB" sz="400" dirty="0">
              <a:solidFill>
                <a:schemeClr val="bg2">
                  <a:lumMod val="10000"/>
                </a:schemeClr>
              </a:solidFill>
              <a:latin typeface="+mn-lt"/>
              <a:sym typeface="PT Sans"/>
            </a:endParaRPr>
          </a:p>
          <a:p>
            <a:pPr lvl="0" defTabSz="321457" fontAlgn="auto">
              <a:spcBef>
                <a:spcPts val="0"/>
              </a:spcBef>
              <a:spcAft>
                <a:spcPts val="0"/>
              </a:spcAft>
              <a:defRPr sz="1800" b="1" cap="all">
                <a:solidFill>
                  <a:srgbClr val="00877D"/>
                </a:solidFill>
                <a:latin typeface="+mj-lt"/>
                <a:ea typeface="+mj-ea"/>
                <a:cs typeface="+mj-cs"/>
                <a:sym typeface="Helvetica"/>
              </a:defRPr>
            </a:pPr>
            <a:r>
              <a:rPr lang="es-419" sz="1600" b="1" u="sng" cap="all" dirty="0">
                <a:solidFill>
                  <a:schemeClr val="bg2">
                    <a:lumMod val="10000"/>
                  </a:schemeClr>
                </a:solidFill>
                <a:latin typeface="+mn-lt"/>
                <a:ea typeface="PT Sans"/>
                <a:cs typeface="PT Sans"/>
                <a:sym typeface="Helvetica"/>
              </a:rPr>
              <a:t>DECEMBER</a:t>
            </a:r>
            <a:endParaRPr lang="es-419" sz="1600" b="1" u="sng" cap="all" dirty="0">
              <a:solidFill>
                <a:schemeClr val="bg2">
                  <a:lumMod val="10000"/>
                </a:schemeClr>
              </a:solidFill>
              <a:latin typeface="+mn-lt"/>
              <a:ea typeface="PT Sans" panose="020B0503020203020204"/>
              <a:cs typeface="PT Sans" panose="020B0503020203020204"/>
              <a:sym typeface="PT Sans"/>
            </a:endParaRPr>
          </a:p>
          <a:p>
            <a:pPr lvl="0" defTabSz="321457" fontAlgn="auto">
              <a:spcBef>
                <a:spcPts val="0"/>
              </a:spcBef>
              <a:spcAft>
                <a:spcPts val="0"/>
              </a:spcAft>
              <a:defRPr sz="1800">
                <a:solidFill>
                  <a:srgbClr val="535353"/>
                </a:solidFill>
                <a:latin typeface="PT Sans"/>
                <a:ea typeface="PT Sans"/>
                <a:cs typeface="PT Sans"/>
                <a:sym typeface="PT Sans"/>
              </a:defRPr>
            </a:pPr>
            <a:r>
              <a:rPr lang="en-GB" sz="1600" b="1" dirty="0">
                <a:solidFill>
                  <a:schemeClr val="bg2">
                    <a:lumMod val="10000"/>
                  </a:schemeClr>
                </a:solidFill>
                <a:latin typeface="+mn-lt"/>
                <a:sym typeface="PT Sans"/>
              </a:rPr>
              <a:t>TLD</a:t>
            </a:r>
            <a:r>
              <a:rPr lang="en-GB" sz="1600" dirty="0">
                <a:solidFill>
                  <a:schemeClr val="bg2">
                    <a:lumMod val="10000"/>
                  </a:schemeClr>
                </a:solidFill>
                <a:latin typeface="+mn-lt"/>
                <a:sym typeface="PT Sans"/>
              </a:rPr>
              <a:t> </a:t>
            </a:r>
            <a:r>
              <a:rPr lang="en-US" sz="1600" dirty="0">
                <a:solidFill>
                  <a:schemeClr val="bg2">
                    <a:lumMod val="10000"/>
                  </a:schemeClr>
                </a:solidFill>
                <a:latin typeface="+mn-lt"/>
                <a:sym typeface="PT Sans"/>
              </a:rPr>
              <a:t>supplied in</a:t>
            </a:r>
            <a:r>
              <a:rPr lang="en-GB" sz="1600" dirty="0">
                <a:solidFill>
                  <a:schemeClr val="bg2">
                    <a:lumMod val="10000"/>
                  </a:schemeClr>
                </a:solidFill>
                <a:latin typeface="+mn-lt"/>
                <a:sym typeface="PT Sans"/>
              </a:rPr>
              <a:t> 26 countries, serving 2.7 </a:t>
            </a:r>
            <a:r>
              <a:rPr lang="en-US" sz="1600" dirty="0">
                <a:solidFill>
                  <a:schemeClr val="bg2">
                    <a:lumMod val="10000"/>
                  </a:schemeClr>
                </a:solidFill>
                <a:latin typeface="+mn-lt"/>
                <a:sym typeface="PT Sans"/>
              </a:rPr>
              <a:t>million PLHIV</a:t>
            </a:r>
            <a:endParaRPr lang="es-419" sz="1600" dirty="0">
              <a:solidFill>
                <a:schemeClr val="bg2">
                  <a:lumMod val="10000"/>
                </a:schemeClr>
              </a:solidFill>
              <a:latin typeface="+mn-lt"/>
              <a:sym typeface="PT Sans"/>
            </a:endParaRPr>
          </a:p>
        </p:txBody>
      </p:sp>
      <p:sp>
        <p:nvSpPr>
          <p:cNvPr id="9" name="Group">
            <a:extLst>
              <a:ext uri="{FF2B5EF4-FFF2-40B4-BE49-F238E27FC236}">
                <a16:creationId xmlns:a16="http://schemas.microsoft.com/office/drawing/2014/main" id="{92F9AB28-F03A-0949-983A-F51EC3050D7B}"/>
              </a:ext>
            </a:extLst>
          </p:cNvPr>
          <p:cNvSpPr txBox="1"/>
          <p:nvPr/>
        </p:nvSpPr>
        <p:spPr>
          <a:xfrm>
            <a:off x="785037" y="2140887"/>
            <a:ext cx="1800000" cy="31564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lvl1pPr algn="l" defTabSz="457200">
              <a:lnSpc>
                <a:spcPct val="90000"/>
              </a:lnSpc>
              <a:defRPr sz="2000" b="1">
                <a:solidFill>
                  <a:srgbClr val="EB8C3E"/>
                </a:solidFill>
                <a:latin typeface="+mj-lt"/>
                <a:ea typeface="+mj-ea"/>
                <a:cs typeface="+mj-cs"/>
                <a:sym typeface="Helvetica"/>
              </a:defRPr>
            </a:lvl1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sz="1800" i="0" u="none" strike="noStrike" kern="1200" cap="none" spc="0" normalizeH="0" baseline="0" noProof="0" dirty="0">
                <a:ln>
                  <a:noFill/>
                </a:ln>
                <a:solidFill>
                  <a:prstClr val="white"/>
                </a:solidFill>
                <a:effectLst/>
                <a:uLnTx/>
                <a:uFillTx/>
                <a:latin typeface="+mn-lt"/>
                <a:ea typeface="PT Sans"/>
                <a:cs typeface="PT Sans"/>
                <a:sym typeface="Helvetica"/>
              </a:rPr>
              <a:t>2013</a:t>
            </a:r>
          </a:p>
        </p:txBody>
      </p:sp>
      <p:sp>
        <p:nvSpPr>
          <p:cNvPr id="10" name="TextBox 4">
            <a:extLst>
              <a:ext uri="{FF2B5EF4-FFF2-40B4-BE49-F238E27FC236}">
                <a16:creationId xmlns:a16="http://schemas.microsoft.com/office/drawing/2014/main" id="{678911EE-F6EF-E34F-9D54-8B3E152E60DC}"/>
              </a:ext>
            </a:extLst>
          </p:cNvPr>
          <p:cNvSpPr txBox="1"/>
          <p:nvPr/>
        </p:nvSpPr>
        <p:spPr>
          <a:xfrm>
            <a:off x="2568087" y="2482496"/>
            <a:ext cx="1800000" cy="1049803"/>
          </a:xfrm>
          <a:prstGeom prst="rect">
            <a:avLst/>
          </a:prstGeom>
          <a:ln w="12700">
            <a:miter lim="400000"/>
          </a:ln>
          <a:extLst>
            <a:ext uri="{C572A759-6A51-4108-AA02-DFA0A04FC94B}">
              <ma14:wrappingTextBoxFlag xmlns:ma14="http://schemas.microsoft.com/office/mac/drawingml/2011/main" xmlns="" val="1"/>
            </a:ext>
          </a:extLst>
        </p:spPr>
        <p:txBody>
          <a:bodyPr wrap="square" lIns="32145" tIns="32145" rIns="32145" bIns="32145" anchor="t">
            <a:spAutoFit/>
          </a:bodyPr>
          <a:lstStyle/>
          <a:p>
            <a:pPr marL="0" marR="0" lvl="0" indent="0" algn="l" defTabSz="321457" rtl="0" eaLnBrk="1" fontAlgn="auto" latinLnBrk="0" hangingPunct="1">
              <a:lnSpc>
                <a:spcPct val="100000"/>
              </a:lnSpc>
              <a:spcBef>
                <a:spcPts val="0"/>
              </a:spcBef>
              <a:spcAft>
                <a:spcPts val="0"/>
              </a:spcAft>
              <a:buClrTx/>
              <a:buSzTx/>
              <a:buFontTx/>
              <a:buNone/>
              <a:tabLst/>
              <a:defRPr sz="1600" b="1" cap="all">
                <a:solidFill>
                  <a:srgbClr val="F3AB22"/>
                </a:solidFill>
                <a:latin typeface="+mj-lt"/>
                <a:ea typeface="+mj-ea"/>
                <a:cs typeface="+mj-cs"/>
                <a:sym typeface="Helvetica"/>
              </a:defRPr>
            </a:pPr>
            <a:r>
              <a:rPr kumimoji="0" lang="en-GB" b="1" i="0" u="sng" strike="noStrike" kern="1200" cap="all" spc="0" normalizeH="0" baseline="0" noProof="0" dirty="0">
                <a:ln>
                  <a:noFill/>
                </a:ln>
                <a:solidFill>
                  <a:schemeClr val="bg2">
                    <a:lumMod val="10000"/>
                  </a:schemeClr>
                </a:solidFill>
                <a:effectLst/>
                <a:uLnTx/>
                <a:uFillTx/>
                <a:latin typeface="+mn-lt"/>
                <a:ea typeface="PT Sans"/>
                <a:cs typeface="PT Sans"/>
                <a:sym typeface="Helvetica"/>
              </a:rPr>
              <a:t>APRIL</a:t>
            </a:r>
          </a:p>
          <a:p>
            <a:pPr marL="0" marR="0" lvl="0" indent="0" algn="l" defTabSz="321457" rtl="0" eaLnBrk="1" fontAlgn="auto" latinLnBrk="0" hangingPunct="1">
              <a:lnSpc>
                <a:spcPct val="100000"/>
              </a:lnSpc>
              <a:spcBef>
                <a:spcPts val="0"/>
              </a:spcBef>
              <a:spcAft>
                <a:spcPts val="0"/>
              </a:spcAft>
              <a:buClrTx/>
              <a:buSzTx/>
              <a:buFontTx/>
              <a:buNone/>
              <a:tabLst/>
              <a:defRPr sz="1600">
                <a:solidFill>
                  <a:srgbClr val="535353"/>
                </a:solidFill>
                <a:latin typeface="PT Sans"/>
                <a:ea typeface="PT Sans"/>
                <a:cs typeface="PT Sans"/>
                <a:sym typeface="PT Sans"/>
              </a:defRPr>
            </a:pPr>
            <a:r>
              <a:rPr kumimoji="0" lang="en-US" b="0" i="0" u="none" strike="noStrike" kern="1200" cap="none" spc="0" normalizeH="0" baseline="0" noProof="0" dirty="0">
                <a:ln>
                  <a:noFill/>
                </a:ln>
                <a:solidFill>
                  <a:schemeClr val="bg2">
                    <a:lumMod val="10000"/>
                  </a:schemeClr>
                </a:solidFill>
                <a:effectLst/>
                <a:uLnTx/>
                <a:uFillTx/>
                <a:latin typeface="+mn-lt"/>
                <a:sym typeface="PT Sans"/>
              </a:rPr>
              <a:t>MPP signs </a:t>
            </a:r>
            <a:r>
              <a:rPr kumimoji="0" lang="en-US" b="0" i="0" u="none" strike="noStrike" kern="1200" cap="none" spc="0" normalizeH="0" baseline="0" noProof="0" dirty="0" err="1">
                <a:ln>
                  <a:noFill/>
                </a:ln>
                <a:solidFill>
                  <a:schemeClr val="bg2">
                    <a:lumMod val="10000"/>
                  </a:schemeClr>
                </a:solidFill>
                <a:effectLst/>
                <a:uLnTx/>
                <a:uFillTx/>
                <a:latin typeface="+mn-lt"/>
                <a:sym typeface="PT Sans"/>
              </a:rPr>
              <a:t>licence</a:t>
            </a:r>
            <a:r>
              <a:rPr kumimoji="0" lang="en-US" b="0" i="0" u="none" strike="noStrike" kern="1200" cap="none" spc="0" normalizeH="0" baseline="0" noProof="0" dirty="0">
                <a:ln>
                  <a:noFill/>
                </a:ln>
                <a:solidFill>
                  <a:schemeClr val="bg2">
                    <a:lumMod val="10000"/>
                  </a:schemeClr>
                </a:solidFill>
                <a:effectLst/>
                <a:uLnTx/>
                <a:uFillTx/>
                <a:latin typeface="+mn-lt"/>
                <a:sym typeface="PT Sans"/>
              </a:rPr>
              <a:t> for </a:t>
            </a:r>
            <a:r>
              <a:rPr kumimoji="0" lang="en-US" b="1" i="0" u="none" strike="noStrike" kern="1200" cap="none" spc="0" normalizeH="0" baseline="0" noProof="0" dirty="0">
                <a:ln>
                  <a:noFill/>
                </a:ln>
                <a:solidFill>
                  <a:schemeClr val="bg2">
                    <a:lumMod val="10000"/>
                  </a:schemeClr>
                </a:solidFill>
                <a:effectLst/>
                <a:uLnTx/>
                <a:uFillTx/>
                <a:latin typeface="+mn-lt"/>
                <a:sym typeface="PT Sans"/>
              </a:rPr>
              <a:t>DTG</a:t>
            </a:r>
            <a:r>
              <a:rPr kumimoji="0" lang="en-US" b="0" i="0" u="none" strike="noStrike" kern="1200" cap="none" spc="0" normalizeH="0" baseline="0" noProof="0" dirty="0">
                <a:ln>
                  <a:noFill/>
                </a:ln>
                <a:solidFill>
                  <a:schemeClr val="bg2">
                    <a:lumMod val="10000"/>
                  </a:schemeClr>
                </a:solidFill>
                <a:effectLst/>
                <a:uLnTx/>
                <a:uFillTx/>
                <a:latin typeface="+mn-lt"/>
                <a:sym typeface="PT Sans"/>
              </a:rPr>
              <a:t> with </a:t>
            </a:r>
            <a:r>
              <a:rPr kumimoji="0" lang="en-US" b="0" i="0" u="none" strike="noStrike" kern="1200" cap="none" spc="0" normalizeH="0" baseline="0" noProof="0" dirty="0" err="1">
                <a:ln>
                  <a:noFill/>
                </a:ln>
                <a:solidFill>
                  <a:schemeClr val="bg2">
                    <a:lumMod val="10000"/>
                  </a:schemeClr>
                </a:solidFill>
                <a:effectLst/>
                <a:uLnTx/>
                <a:uFillTx/>
                <a:latin typeface="+mn-lt"/>
                <a:sym typeface="PT Sans"/>
              </a:rPr>
              <a:t>ViiV</a:t>
            </a:r>
            <a:r>
              <a:rPr kumimoji="0" lang="en-US" b="0" i="0" u="none" strike="noStrike" kern="1200" cap="none" spc="0" normalizeH="0" baseline="0" noProof="0" dirty="0">
                <a:ln>
                  <a:noFill/>
                </a:ln>
                <a:solidFill>
                  <a:schemeClr val="bg2">
                    <a:lumMod val="10000"/>
                  </a:schemeClr>
                </a:solidFill>
                <a:effectLst/>
                <a:uLnTx/>
                <a:uFillTx/>
                <a:latin typeface="+mn-lt"/>
                <a:sym typeface="PT Sans"/>
              </a:rPr>
              <a:t> Healthcare</a:t>
            </a:r>
            <a:endParaRPr kumimoji="0" lang="es-419" b="0" i="0" u="none" strike="noStrike" kern="1200" cap="none" spc="0" normalizeH="0" baseline="0" dirty="0">
              <a:ln>
                <a:noFill/>
              </a:ln>
              <a:solidFill>
                <a:schemeClr val="bg2">
                  <a:lumMod val="10000"/>
                </a:schemeClr>
              </a:solidFill>
              <a:effectLst/>
              <a:uLnTx/>
              <a:uFillTx/>
              <a:latin typeface="+mn-lt"/>
              <a:sym typeface="PT Sans"/>
            </a:endParaRPr>
          </a:p>
        </p:txBody>
      </p:sp>
      <p:sp>
        <p:nvSpPr>
          <p:cNvPr id="11" name="TextBox 4">
            <a:extLst>
              <a:ext uri="{FF2B5EF4-FFF2-40B4-BE49-F238E27FC236}">
                <a16:creationId xmlns:a16="http://schemas.microsoft.com/office/drawing/2014/main" id="{B2C025BA-0EA3-7242-B9DE-9D1949F75AD2}"/>
              </a:ext>
            </a:extLst>
          </p:cNvPr>
          <p:cNvSpPr txBox="1"/>
          <p:nvPr/>
        </p:nvSpPr>
        <p:spPr>
          <a:xfrm>
            <a:off x="4473711" y="2494545"/>
            <a:ext cx="1800000" cy="1049803"/>
          </a:xfrm>
          <a:prstGeom prst="rect">
            <a:avLst/>
          </a:prstGeom>
          <a:ln w="12700">
            <a:miter lim="400000"/>
          </a:ln>
          <a:extLst>
            <a:ext uri="{C572A759-6A51-4108-AA02-DFA0A04FC94B}">
              <ma14:wrappingTextBoxFlag xmlns:ma14="http://schemas.microsoft.com/office/mac/drawingml/2011/main" xmlns="" val="1"/>
            </a:ext>
          </a:extLst>
        </p:spPr>
        <p:txBody>
          <a:bodyPr wrap="square" lIns="32145" tIns="32145" rIns="32145" bIns="32145" anchor="t">
            <a:spAutoFit/>
          </a:bodyPr>
          <a:lstStyle/>
          <a:p>
            <a:pPr marL="0" marR="0" lvl="0" indent="0" algn="l" defTabSz="321457" rtl="0" eaLnBrk="1" fontAlgn="auto" latinLnBrk="0" hangingPunct="1">
              <a:lnSpc>
                <a:spcPct val="100000"/>
              </a:lnSpc>
              <a:spcBef>
                <a:spcPts val="0"/>
              </a:spcBef>
              <a:spcAft>
                <a:spcPts val="0"/>
              </a:spcAft>
              <a:buClrTx/>
              <a:buSzTx/>
              <a:buFontTx/>
              <a:buNone/>
              <a:tabLst/>
              <a:defRPr sz="1600" b="1" cap="all">
                <a:solidFill>
                  <a:srgbClr val="283A8A"/>
                </a:solidFill>
                <a:latin typeface="+mj-lt"/>
                <a:ea typeface="+mj-ea"/>
                <a:cs typeface="+mj-cs"/>
                <a:sym typeface="Helvetica"/>
              </a:defRPr>
            </a:pPr>
            <a:r>
              <a:rPr kumimoji="0" lang="en-US" sz="1600" b="1" i="0" u="sng" strike="noStrike" kern="1200" cap="all" spc="0" normalizeH="0" baseline="0" noProof="0" dirty="0">
                <a:ln>
                  <a:noFill/>
                </a:ln>
                <a:solidFill>
                  <a:schemeClr val="bg2">
                    <a:lumMod val="10000"/>
                  </a:schemeClr>
                </a:solidFill>
                <a:effectLst/>
                <a:uLnTx/>
                <a:uFillTx/>
                <a:latin typeface="+mn-lt"/>
                <a:ea typeface="PT Sans"/>
                <a:cs typeface="PT Sans"/>
                <a:sym typeface="Helvetica"/>
              </a:rPr>
              <a:t>JUNE</a:t>
            </a:r>
            <a:endParaRPr kumimoji="0" lang="es-419" sz="1600" b="1" i="0" u="sng" strike="noStrike" kern="1200" cap="all" spc="0" normalizeH="0" baseline="0" dirty="0">
              <a:ln>
                <a:noFill/>
              </a:ln>
              <a:solidFill>
                <a:schemeClr val="bg2">
                  <a:lumMod val="10000"/>
                </a:schemeClr>
              </a:solidFill>
              <a:effectLst/>
              <a:uLnTx/>
              <a:uFillTx/>
              <a:latin typeface="+mn-lt"/>
              <a:ea typeface="PT Sans" panose="020B0503020203020204"/>
              <a:cs typeface="PT Sans" panose="020B0503020203020204"/>
              <a:sym typeface="PT Sans"/>
            </a:endParaRPr>
          </a:p>
          <a:p>
            <a:pPr marL="0" marR="0" lvl="0" indent="0" algn="l" defTabSz="321457" rtl="0" eaLnBrk="1" fontAlgn="auto" latinLnBrk="0" hangingPunct="1">
              <a:lnSpc>
                <a:spcPct val="100000"/>
              </a:lnSpc>
              <a:spcBef>
                <a:spcPts val="0"/>
              </a:spcBef>
              <a:spcAft>
                <a:spcPts val="0"/>
              </a:spcAft>
              <a:buClrTx/>
              <a:buSzTx/>
              <a:buFontTx/>
              <a:buNone/>
              <a:tabLst/>
              <a:defRPr sz="1600">
                <a:solidFill>
                  <a:srgbClr val="535353"/>
                </a:solidFill>
                <a:latin typeface="PT Sans"/>
                <a:ea typeface="PT Sans"/>
                <a:cs typeface="PT Sans"/>
                <a:sym typeface="PT Sans"/>
              </a:defRPr>
            </a:pPr>
            <a:r>
              <a:rPr kumimoji="0" lang="en-US" sz="1600" b="0" i="0" u="none" strike="noStrike" kern="1200" cap="none" spc="0" normalizeH="0" baseline="0" noProof="0" dirty="0">
                <a:ln>
                  <a:noFill/>
                </a:ln>
                <a:solidFill>
                  <a:schemeClr val="bg2">
                    <a:lumMod val="10000"/>
                  </a:schemeClr>
                </a:solidFill>
                <a:effectLst/>
                <a:uLnTx/>
                <a:uFillTx/>
                <a:latin typeface="+mn-lt"/>
                <a:sym typeface="PT Sans"/>
              </a:rPr>
              <a:t>WHO recommends </a:t>
            </a:r>
            <a:r>
              <a:rPr kumimoji="0" lang="en-US" sz="1600" b="1" i="0" u="none" strike="noStrike" kern="1200" cap="none" spc="0" normalizeH="0" baseline="0" noProof="0" dirty="0">
                <a:ln>
                  <a:noFill/>
                </a:ln>
                <a:solidFill>
                  <a:schemeClr val="bg2">
                    <a:lumMod val="10000"/>
                  </a:schemeClr>
                </a:solidFill>
                <a:effectLst/>
                <a:uLnTx/>
                <a:uFillTx/>
                <a:latin typeface="+mn-lt"/>
                <a:sym typeface="PT Sans"/>
              </a:rPr>
              <a:t>DTG</a:t>
            </a:r>
            <a:r>
              <a:rPr kumimoji="0" lang="en-US" sz="1600" b="0" i="0" u="none" strike="noStrike" kern="1200" cap="none" spc="0" normalizeH="0" baseline="0" noProof="0" dirty="0">
                <a:ln>
                  <a:noFill/>
                </a:ln>
                <a:solidFill>
                  <a:schemeClr val="bg2">
                    <a:lumMod val="10000"/>
                  </a:schemeClr>
                </a:solidFill>
                <a:effectLst/>
                <a:uLnTx/>
                <a:uFillTx/>
                <a:latin typeface="+mn-lt"/>
                <a:sym typeface="PT Sans"/>
              </a:rPr>
              <a:t> </a:t>
            </a:r>
            <a:r>
              <a:rPr lang="en-US" sz="1600" dirty="0">
                <a:solidFill>
                  <a:schemeClr val="bg2">
                    <a:lumMod val="10000"/>
                  </a:schemeClr>
                </a:solidFill>
                <a:latin typeface="+mn-lt"/>
                <a:sym typeface="PT Sans"/>
              </a:rPr>
              <a:t>as part of first-line HIV treatment</a:t>
            </a:r>
            <a:endParaRPr kumimoji="0" lang="es-HN" sz="1600" b="0" i="0" u="none" strike="noStrike" kern="1200" cap="none" spc="0" normalizeH="0" baseline="0" dirty="0">
              <a:ln>
                <a:noFill/>
              </a:ln>
              <a:solidFill>
                <a:schemeClr val="bg2">
                  <a:lumMod val="10000"/>
                </a:schemeClr>
              </a:solidFill>
              <a:effectLst/>
              <a:uLnTx/>
              <a:uFillTx/>
              <a:latin typeface="+mn-lt"/>
              <a:sym typeface="PT Sans"/>
            </a:endParaRPr>
          </a:p>
        </p:txBody>
      </p:sp>
      <p:sp>
        <p:nvSpPr>
          <p:cNvPr id="12" name="TextBox 4">
            <a:extLst>
              <a:ext uri="{FF2B5EF4-FFF2-40B4-BE49-F238E27FC236}">
                <a16:creationId xmlns:a16="http://schemas.microsoft.com/office/drawing/2014/main" id="{B0EB27C0-4838-0F4E-8AA7-D4A27147BBA3}"/>
              </a:ext>
            </a:extLst>
          </p:cNvPr>
          <p:cNvSpPr txBox="1"/>
          <p:nvPr/>
        </p:nvSpPr>
        <p:spPr>
          <a:xfrm>
            <a:off x="686748" y="4255082"/>
            <a:ext cx="1800000" cy="2342464"/>
          </a:xfrm>
          <a:prstGeom prst="rect">
            <a:avLst/>
          </a:prstGeom>
          <a:ln w="12700">
            <a:miter lim="400000"/>
          </a:ln>
          <a:extLst>
            <a:ext uri="{C572A759-6A51-4108-AA02-DFA0A04FC94B}">
              <ma14:wrappingTextBoxFlag xmlns:ma14="http://schemas.microsoft.com/office/mac/drawingml/2011/main" xmlns="" val="1"/>
            </a:ext>
          </a:extLst>
        </p:spPr>
        <p:txBody>
          <a:bodyPr wrap="square" lIns="32145" tIns="32145" rIns="32145" bIns="32145" anchor="t">
            <a:spAutoFit/>
          </a:bodyPr>
          <a:lstStyle/>
          <a:p>
            <a:pPr marL="0" marR="0" lvl="0" indent="0" algn="l" defTabSz="321457" rtl="0" eaLnBrk="1" fontAlgn="auto" latinLnBrk="0" hangingPunct="1">
              <a:lnSpc>
                <a:spcPct val="100000"/>
              </a:lnSpc>
              <a:spcBef>
                <a:spcPts val="0"/>
              </a:spcBef>
              <a:spcAft>
                <a:spcPts val="0"/>
              </a:spcAft>
              <a:buClrTx/>
              <a:buSzTx/>
              <a:buFontTx/>
              <a:buNone/>
              <a:tabLst/>
              <a:defRPr sz="1600" b="1" cap="all">
                <a:solidFill>
                  <a:srgbClr val="285F8A"/>
                </a:solidFill>
                <a:latin typeface="+mj-lt"/>
                <a:ea typeface="+mj-ea"/>
                <a:cs typeface="+mj-cs"/>
                <a:sym typeface="Helvetica"/>
              </a:defRPr>
            </a:pPr>
            <a:r>
              <a:rPr kumimoji="0" lang="es-419" sz="1600" b="1" i="0" u="sng" strike="noStrike" kern="1200" cap="all" spc="0" normalizeH="0" baseline="0" dirty="0">
                <a:ln>
                  <a:noFill/>
                </a:ln>
                <a:solidFill>
                  <a:schemeClr val="bg2">
                    <a:lumMod val="10000"/>
                  </a:schemeClr>
                </a:solidFill>
                <a:effectLst/>
                <a:uLnTx/>
                <a:uFillTx/>
                <a:latin typeface="+mn-lt"/>
                <a:ea typeface="PT Sans"/>
                <a:cs typeface="PT Sans"/>
                <a:sym typeface="Helvetica"/>
              </a:rPr>
              <a:t>AUGUST</a:t>
            </a:r>
          </a:p>
          <a:p>
            <a:pPr lvl="0" defTabSz="321457" fontAlgn="auto">
              <a:spcBef>
                <a:spcPts val="0"/>
              </a:spcBef>
              <a:spcAft>
                <a:spcPts val="0"/>
              </a:spcAft>
              <a:defRPr sz="1600">
                <a:solidFill>
                  <a:srgbClr val="535353"/>
                </a:solidFill>
                <a:latin typeface="PT Sans"/>
                <a:ea typeface="PT Sans"/>
                <a:cs typeface="PT Sans"/>
                <a:sym typeface="PT Sans"/>
              </a:defRPr>
            </a:pPr>
            <a:r>
              <a:rPr lang="en-US" sz="1600" dirty="0">
                <a:solidFill>
                  <a:schemeClr val="bg2">
                    <a:lumMod val="10000"/>
                  </a:schemeClr>
                </a:solidFill>
                <a:latin typeface="+mn-lt"/>
                <a:sym typeface="PT Sans"/>
              </a:rPr>
              <a:t>US FDA approves </a:t>
            </a:r>
            <a:r>
              <a:rPr lang="en-US" sz="1600" b="1" dirty="0">
                <a:solidFill>
                  <a:schemeClr val="bg2">
                    <a:lumMod val="10000"/>
                  </a:schemeClr>
                </a:solidFill>
                <a:latin typeface="+mn-lt"/>
                <a:sym typeface="PT Sans"/>
              </a:rPr>
              <a:t>TLD</a:t>
            </a:r>
            <a:r>
              <a:rPr lang="en-US" sz="1600" dirty="0">
                <a:solidFill>
                  <a:schemeClr val="bg2">
                    <a:lumMod val="10000"/>
                  </a:schemeClr>
                </a:solidFill>
                <a:latin typeface="+mn-lt"/>
                <a:sym typeface="PT Sans"/>
              </a:rPr>
              <a:t> from first MPP licensee</a:t>
            </a:r>
          </a:p>
          <a:p>
            <a:pPr lvl="0" defTabSz="321457" fontAlgn="auto">
              <a:spcBef>
                <a:spcPts val="0"/>
              </a:spcBef>
              <a:spcAft>
                <a:spcPts val="0"/>
              </a:spcAft>
              <a:defRPr sz="1600">
                <a:solidFill>
                  <a:srgbClr val="535353"/>
                </a:solidFill>
                <a:latin typeface="PT Sans"/>
                <a:ea typeface="PT Sans"/>
                <a:cs typeface="PT Sans"/>
                <a:sym typeface="PT Sans"/>
              </a:defRPr>
            </a:pPr>
            <a:endParaRPr lang="en-US" sz="1600" dirty="0">
              <a:solidFill>
                <a:schemeClr val="bg2">
                  <a:lumMod val="10000"/>
                </a:schemeClr>
              </a:solidFill>
              <a:latin typeface="+mn-lt"/>
              <a:sym typeface="PT Sans"/>
            </a:endParaRPr>
          </a:p>
          <a:p>
            <a:pPr lvl="0" defTabSz="321457" fontAlgn="auto">
              <a:spcBef>
                <a:spcPts val="0"/>
              </a:spcBef>
              <a:spcAft>
                <a:spcPts val="0"/>
              </a:spcAft>
              <a:defRPr sz="1600" b="1" cap="all">
                <a:solidFill>
                  <a:srgbClr val="285F8A"/>
                </a:solidFill>
                <a:latin typeface="+mj-lt"/>
                <a:ea typeface="+mj-ea"/>
                <a:cs typeface="+mj-cs"/>
                <a:sym typeface="Helvetica"/>
              </a:defRPr>
            </a:pPr>
            <a:endParaRPr lang="en-US" sz="400" b="1" cap="all" dirty="0">
              <a:solidFill>
                <a:schemeClr val="bg2">
                  <a:lumMod val="10000"/>
                </a:schemeClr>
              </a:solidFill>
              <a:latin typeface="+mn-lt"/>
              <a:ea typeface="PT Sans"/>
              <a:cs typeface="PT Sans"/>
              <a:sym typeface="Helvetica"/>
            </a:endParaRPr>
          </a:p>
          <a:p>
            <a:pPr lvl="0" defTabSz="321457" fontAlgn="auto">
              <a:spcBef>
                <a:spcPts val="0"/>
              </a:spcBef>
              <a:spcAft>
                <a:spcPts val="0"/>
              </a:spcAft>
              <a:defRPr sz="1600" b="1" cap="all">
                <a:solidFill>
                  <a:srgbClr val="285F8A"/>
                </a:solidFill>
                <a:latin typeface="+mj-lt"/>
                <a:ea typeface="+mj-ea"/>
                <a:cs typeface="+mj-cs"/>
                <a:sym typeface="Helvetica"/>
              </a:defRPr>
            </a:pPr>
            <a:r>
              <a:rPr lang="en-US" sz="1600" b="1" u="sng" cap="all" dirty="0">
                <a:solidFill>
                  <a:schemeClr val="bg2">
                    <a:lumMod val="10000"/>
                  </a:schemeClr>
                </a:solidFill>
                <a:latin typeface="+mn-lt"/>
                <a:ea typeface="PT Sans"/>
                <a:cs typeface="PT Sans"/>
                <a:sym typeface="Helvetica"/>
              </a:rPr>
              <a:t>SEPTEMBER</a:t>
            </a:r>
            <a:endParaRPr lang="en-US" sz="1600" b="1" u="sng" cap="all" dirty="0">
              <a:solidFill>
                <a:schemeClr val="bg2">
                  <a:lumMod val="10000"/>
                </a:schemeClr>
              </a:solidFill>
              <a:latin typeface="+mn-lt"/>
              <a:ea typeface="PT Sans" panose="020B0503020203020204"/>
              <a:cs typeface="PT Sans" panose="020B0503020203020204"/>
              <a:sym typeface="PT Sans"/>
            </a:endParaRPr>
          </a:p>
          <a:p>
            <a:pPr lvl="0" defTabSz="321457" fontAlgn="auto">
              <a:spcBef>
                <a:spcPts val="0"/>
              </a:spcBef>
              <a:spcAft>
                <a:spcPts val="0"/>
              </a:spcAft>
              <a:defRPr sz="1600">
                <a:solidFill>
                  <a:srgbClr val="535353"/>
                </a:solidFill>
                <a:latin typeface="PT Sans"/>
                <a:ea typeface="PT Sans"/>
                <a:cs typeface="PT Sans"/>
                <a:sym typeface="PT Sans"/>
              </a:defRPr>
            </a:pPr>
            <a:r>
              <a:rPr lang="en-US" sz="1600" dirty="0">
                <a:solidFill>
                  <a:schemeClr val="bg2">
                    <a:lumMod val="10000"/>
                  </a:schemeClr>
                </a:solidFill>
                <a:latin typeface="+mn-lt"/>
                <a:sym typeface="PT Sans"/>
              </a:rPr>
              <a:t>CHAI et al price of </a:t>
            </a:r>
            <a:r>
              <a:rPr lang="en-US" sz="1600" b="1" dirty="0">
                <a:solidFill>
                  <a:schemeClr val="bg2">
                    <a:lumMod val="10000"/>
                  </a:schemeClr>
                </a:solidFill>
                <a:latin typeface="+mn-lt"/>
                <a:sym typeface="PT Sans"/>
              </a:rPr>
              <a:t>TLD</a:t>
            </a:r>
            <a:r>
              <a:rPr lang="en-US" sz="1600" dirty="0">
                <a:solidFill>
                  <a:schemeClr val="bg2">
                    <a:lumMod val="10000"/>
                  </a:schemeClr>
                </a:solidFill>
                <a:latin typeface="+mn-lt"/>
                <a:sym typeface="PT Sans"/>
              </a:rPr>
              <a:t> approx. 75 USD/person/year</a:t>
            </a:r>
          </a:p>
        </p:txBody>
      </p:sp>
      <p:sp>
        <p:nvSpPr>
          <p:cNvPr id="14" name="TextBox 13">
            <a:extLst>
              <a:ext uri="{FF2B5EF4-FFF2-40B4-BE49-F238E27FC236}">
                <a16:creationId xmlns:a16="http://schemas.microsoft.com/office/drawing/2014/main" id="{5309BFE3-A07A-E248-B05F-E58448A3B773}"/>
              </a:ext>
            </a:extLst>
          </p:cNvPr>
          <p:cNvSpPr txBox="1"/>
          <p:nvPr/>
        </p:nvSpPr>
        <p:spPr>
          <a:xfrm>
            <a:off x="686748" y="2482495"/>
            <a:ext cx="1800000" cy="10570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chemeClr val="bg2">
                    <a:lumMod val="10000"/>
                  </a:schemeClr>
                </a:solidFill>
                <a:effectLst/>
                <a:uLnTx/>
                <a:uFillTx/>
                <a:latin typeface="+mn-lt"/>
                <a:ea typeface="+mn-ea"/>
                <a:cs typeface="+mn-cs"/>
                <a:sym typeface="Helvetica Neue Medium"/>
              </a:rPr>
              <a:t>AUGUST</a:t>
            </a:r>
          </a:p>
          <a:p>
            <a:pPr marL="0" marR="0" lvl="0" indent="0" algn="l" defTabSz="410751"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10000"/>
                  </a:schemeClr>
                </a:solidFill>
                <a:effectLst/>
                <a:uLnTx/>
                <a:uFillTx/>
                <a:latin typeface="+mn-lt"/>
                <a:ea typeface="+mn-ea"/>
                <a:cs typeface="+mn-cs"/>
              </a:rPr>
              <a:t>US FDA approval </a:t>
            </a:r>
            <a:r>
              <a:rPr kumimoji="0" lang="en-US" sz="1600" b="1" i="0" u="none" strike="noStrike" kern="1200" cap="none" spc="0" normalizeH="0" baseline="0" noProof="0" dirty="0">
                <a:ln>
                  <a:noFill/>
                </a:ln>
                <a:solidFill>
                  <a:schemeClr val="bg2">
                    <a:lumMod val="10000"/>
                  </a:schemeClr>
                </a:solidFill>
                <a:effectLst/>
                <a:uLnTx/>
                <a:uFillTx/>
                <a:latin typeface="+mn-lt"/>
                <a:ea typeface="+mn-ea"/>
                <a:cs typeface="+mn-cs"/>
              </a:rPr>
              <a:t>DTG</a:t>
            </a:r>
            <a:r>
              <a:rPr kumimoji="0" lang="en-US" sz="1600" b="0" i="0" u="none" strike="noStrike" kern="1200" cap="none" spc="0" normalizeH="0" baseline="0" noProof="0" dirty="0">
                <a:ln>
                  <a:noFill/>
                </a:ln>
                <a:solidFill>
                  <a:schemeClr val="bg2">
                    <a:lumMod val="10000"/>
                  </a:schemeClr>
                </a:solidFill>
                <a:effectLst/>
                <a:uLnTx/>
                <a:uFillTx/>
                <a:latin typeface="+mn-lt"/>
                <a:ea typeface="+mn-ea"/>
                <a:cs typeface="+mn-cs"/>
              </a:rPr>
              <a:t> as HIV treatment</a:t>
            </a:r>
            <a:endParaRPr kumimoji="0" lang="en-GB" sz="1600" b="0" i="0" u="none" strike="noStrike" kern="1200" cap="none" spc="0" normalizeH="0" baseline="0" noProof="0" dirty="0">
              <a:ln>
                <a:noFill/>
              </a:ln>
              <a:solidFill>
                <a:schemeClr val="bg2">
                  <a:lumMod val="10000"/>
                </a:schemeClr>
              </a:solidFill>
              <a:effectLst/>
              <a:uLnTx/>
              <a:uFillTx/>
              <a:latin typeface="+mn-lt"/>
              <a:ea typeface="+mn-ea"/>
              <a:cs typeface="+mn-cs"/>
              <a:sym typeface="Helvetica Neue Medium"/>
            </a:endParaRPr>
          </a:p>
        </p:txBody>
      </p:sp>
      <p:sp>
        <p:nvSpPr>
          <p:cNvPr id="15" name="Rectangle">
            <a:extLst>
              <a:ext uri="{FF2B5EF4-FFF2-40B4-BE49-F238E27FC236}">
                <a16:creationId xmlns:a16="http://schemas.microsoft.com/office/drawing/2014/main" id="{51FA4A6F-FDFB-1449-9D11-AEB60EB0297A}"/>
              </a:ext>
            </a:extLst>
          </p:cNvPr>
          <p:cNvSpPr/>
          <p:nvPr/>
        </p:nvSpPr>
        <p:spPr>
          <a:xfrm flipV="1">
            <a:off x="686748" y="2482496"/>
            <a:ext cx="1800000" cy="1217486"/>
          </a:xfrm>
          <a:prstGeom prst="rect">
            <a:avLst/>
          </a:prstGeom>
          <a:noFill/>
          <a:ln w="12700">
            <a:solidFill>
              <a:srgbClr val="00AEEF"/>
            </a:solidFill>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tabLst/>
              <a:defRPr sz="2200">
                <a:solidFill>
                  <a:srgbClr val="FFFFFF"/>
                </a:solidFill>
              </a:defRPr>
            </a:pPr>
            <a:endParaRPr kumimoji="0" sz="1400" b="0" i="0" u="none" strike="noStrike" kern="1200" cap="none" spc="0" normalizeH="0" baseline="0" noProof="0" dirty="0">
              <a:ln>
                <a:noFill/>
              </a:ln>
              <a:solidFill>
                <a:srgbClr val="FFFFFF"/>
              </a:solidFill>
              <a:effectLst/>
              <a:uLnTx/>
              <a:uFillTx/>
              <a:latin typeface="+mn-lt"/>
              <a:ea typeface="+mn-ea"/>
              <a:cs typeface="+mn-cs"/>
            </a:endParaRPr>
          </a:p>
        </p:txBody>
      </p:sp>
      <p:sp>
        <p:nvSpPr>
          <p:cNvPr id="16" name="Rectangle">
            <a:extLst>
              <a:ext uri="{FF2B5EF4-FFF2-40B4-BE49-F238E27FC236}">
                <a16:creationId xmlns:a16="http://schemas.microsoft.com/office/drawing/2014/main" id="{7EDBCAB0-6C35-DD4C-89DB-C98C53DF6821}"/>
              </a:ext>
            </a:extLst>
          </p:cNvPr>
          <p:cNvSpPr/>
          <p:nvPr/>
        </p:nvSpPr>
        <p:spPr>
          <a:xfrm flipV="1">
            <a:off x="2568087" y="2169462"/>
            <a:ext cx="1800000" cy="315645"/>
          </a:xfrm>
          <a:prstGeom prst="rect">
            <a:avLst/>
          </a:prstGeom>
          <a:solidFill>
            <a:srgbClr val="00AEEF"/>
          </a:solidFill>
          <a:ln w="12700">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tabLst/>
              <a:defRPr sz="2200">
                <a:solidFill>
                  <a:srgbClr val="FFFFFF"/>
                </a:solidFill>
              </a:defRPr>
            </a:pPr>
            <a:endParaRPr kumimoji="0"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7" name="Group">
            <a:extLst>
              <a:ext uri="{FF2B5EF4-FFF2-40B4-BE49-F238E27FC236}">
                <a16:creationId xmlns:a16="http://schemas.microsoft.com/office/drawing/2014/main" id="{0E61D23A-CE1B-E945-908A-12C56731BB8B}"/>
              </a:ext>
            </a:extLst>
          </p:cNvPr>
          <p:cNvSpPr txBox="1"/>
          <p:nvPr/>
        </p:nvSpPr>
        <p:spPr>
          <a:xfrm>
            <a:off x="2666377" y="2140887"/>
            <a:ext cx="1800000" cy="31564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lvl1pPr algn="l" defTabSz="457200">
              <a:lnSpc>
                <a:spcPct val="90000"/>
              </a:lnSpc>
              <a:defRPr sz="2000" b="1">
                <a:solidFill>
                  <a:srgbClr val="EB8C3E"/>
                </a:solidFill>
                <a:latin typeface="+mj-lt"/>
                <a:ea typeface="+mj-ea"/>
                <a:cs typeface="+mj-cs"/>
                <a:sym typeface="Helvetica"/>
              </a:defRPr>
            </a:lvl1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sz="1800" b="1" i="0" u="none" strike="noStrike" kern="1200" cap="none" spc="0" normalizeH="0" baseline="0" noProof="0" dirty="0">
                <a:ln>
                  <a:noFill/>
                </a:ln>
                <a:solidFill>
                  <a:prstClr val="white"/>
                </a:solidFill>
                <a:effectLst/>
                <a:uLnTx/>
                <a:uFillTx/>
                <a:latin typeface="+mn-lt"/>
                <a:ea typeface="PT Sans"/>
                <a:cs typeface="PT Sans"/>
                <a:sym typeface="Helvetica"/>
              </a:rPr>
              <a:t>201</a:t>
            </a:r>
            <a:r>
              <a:rPr kumimoji="0" lang="pt-PT" sz="1800" b="1" i="0" u="none" strike="noStrike" kern="1200" cap="none" spc="0" normalizeH="0" baseline="0" noProof="0" dirty="0">
                <a:ln>
                  <a:noFill/>
                </a:ln>
                <a:solidFill>
                  <a:prstClr val="white"/>
                </a:solidFill>
                <a:effectLst/>
                <a:uLnTx/>
                <a:uFillTx/>
                <a:latin typeface="+mn-lt"/>
                <a:ea typeface="PT Sans"/>
                <a:cs typeface="PT Sans"/>
                <a:sym typeface="Helvetica"/>
              </a:rPr>
              <a:t>4</a:t>
            </a:r>
            <a:endParaRPr kumimoji="0" sz="1800" b="1" i="0" u="none" strike="noStrike" kern="1200" cap="none" spc="0" normalizeH="0" baseline="0" noProof="0" dirty="0">
              <a:ln>
                <a:noFill/>
              </a:ln>
              <a:solidFill>
                <a:prstClr val="white"/>
              </a:solidFill>
              <a:effectLst/>
              <a:uLnTx/>
              <a:uFillTx/>
              <a:latin typeface="+mn-lt"/>
              <a:ea typeface="PT Sans"/>
              <a:cs typeface="PT Sans"/>
              <a:sym typeface="Helvetica"/>
            </a:endParaRPr>
          </a:p>
        </p:txBody>
      </p:sp>
      <p:sp>
        <p:nvSpPr>
          <p:cNvPr id="18" name="Rectangle">
            <a:extLst>
              <a:ext uri="{FF2B5EF4-FFF2-40B4-BE49-F238E27FC236}">
                <a16:creationId xmlns:a16="http://schemas.microsoft.com/office/drawing/2014/main" id="{4917B467-F445-4448-AE19-99D6EFB037A0}"/>
              </a:ext>
            </a:extLst>
          </p:cNvPr>
          <p:cNvSpPr/>
          <p:nvPr/>
        </p:nvSpPr>
        <p:spPr>
          <a:xfrm flipV="1">
            <a:off x="2568087" y="2482496"/>
            <a:ext cx="1800000" cy="1217486"/>
          </a:xfrm>
          <a:prstGeom prst="rect">
            <a:avLst/>
          </a:prstGeom>
          <a:noFill/>
          <a:ln w="12700">
            <a:solidFill>
              <a:srgbClr val="00AEEF"/>
            </a:solidFill>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tabLst/>
              <a:defRPr sz="2200">
                <a:solidFill>
                  <a:srgbClr val="FFFFFF"/>
                </a:solidFill>
              </a:defRPr>
            </a:pPr>
            <a:endParaRPr kumimoji="0" sz="1400" b="0" i="0" u="none" strike="noStrike" kern="1200" cap="none" spc="0" normalizeH="0" baseline="0" noProof="0" dirty="0">
              <a:ln>
                <a:noFill/>
              </a:ln>
              <a:solidFill>
                <a:srgbClr val="FFFFFF"/>
              </a:solidFill>
              <a:effectLst/>
              <a:uLnTx/>
              <a:uFillTx/>
              <a:latin typeface="+mn-lt"/>
              <a:ea typeface="+mn-ea"/>
              <a:cs typeface="+mn-cs"/>
            </a:endParaRPr>
          </a:p>
        </p:txBody>
      </p:sp>
      <p:sp>
        <p:nvSpPr>
          <p:cNvPr id="22" name="Rectangle">
            <a:extLst>
              <a:ext uri="{FF2B5EF4-FFF2-40B4-BE49-F238E27FC236}">
                <a16:creationId xmlns:a16="http://schemas.microsoft.com/office/drawing/2014/main" id="{0FA05729-EA51-804E-A687-5BA95B4ED7F1}"/>
              </a:ext>
            </a:extLst>
          </p:cNvPr>
          <p:cNvSpPr/>
          <p:nvPr/>
        </p:nvSpPr>
        <p:spPr>
          <a:xfrm flipV="1">
            <a:off x="4473711" y="2181513"/>
            <a:ext cx="1800000" cy="315645"/>
          </a:xfrm>
          <a:prstGeom prst="rect">
            <a:avLst/>
          </a:prstGeom>
          <a:solidFill>
            <a:srgbClr val="00AEEF"/>
          </a:solidFill>
          <a:ln w="12700">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tabLst/>
              <a:defRPr sz="2200">
                <a:solidFill>
                  <a:srgbClr val="FFFFFF"/>
                </a:solidFill>
              </a:defRPr>
            </a:pPr>
            <a:endParaRPr kumimoji="0"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23" name="Group">
            <a:extLst>
              <a:ext uri="{FF2B5EF4-FFF2-40B4-BE49-F238E27FC236}">
                <a16:creationId xmlns:a16="http://schemas.microsoft.com/office/drawing/2014/main" id="{4F475FF3-93B4-7A48-955D-A0C495BAA98C}"/>
              </a:ext>
            </a:extLst>
          </p:cNvPr>
          <p:cNvSpPr txBox="1"/>
          <p:nvPr/>
        </p:nvSpPr>
        <p:spPr>
          <a:xfrm>
            <a:off x="4572000" y="2152938"/>
            <a:ext cx="1800000" cy="31564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lvl1pPr algn="l" defTabSz="457200">
              <a:lnSpc>
                <a:spcPct val="90000"/>
              </a:lnSpc>
              <a:defRPr sz="2000" b="1">
                <a:solidFill>
                  <a:srgbClr val="EB8C3E"/>
                </a:solidFill>
                <a:latin typeface="+mj-lt"/>
                <a:ea typeface="+mj-ea"/>
                <a:cs typeface="+mj-cs"/>
                <a:sym typeface="Helvetica"/>
              </a:defRPr>
            </a:lvl1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sz="1800" b="1" i="0" u="none" strike="noStrike" kern="1200" cap="none" spc="0" normalizeH="0" baseline="0" noProof="0" dirty="0">
                <a:ln>
                  <a:noFill/>
                </a:ln>
                <a:solidFill>
                  <a:prstClr val="white"/>
                </a:solidFill>
                <a:effectLst/>
                <a:uLnTx/>
                <a:uFillTx/>
                <a:latin typeface="+mn-lt"/>
                <a:ea typeface="PT Sans"/>
                <a:cs typeface="PT Sans"/>
                <a:sym typeface="Helvetica"/>
              </a:rPr>
              <a:t>201</a:t>
            </a:r>
            <a:r>
              <a:rPr kumimoji="0" lang="pt-PT" sz="1800" b="1" i="0" u="none" strike="noStrike" kern="1200" cap="none" spc="0" normalizeH="0" baseline="0" noProof="0" dirty="0">
                <a:ln>
                  <a:noFill/>
                </a:ln>
                <a:solidFill>
                  <a:prstClr val="white"/>
                </a:solidFill>
                <a:effectLst/>
                <a:uLnTx/>
                <a:uFillTx/>
                <a:latin typeface="+mn-lt"/>
                <a:ea typeface="PT Sans"/>
                <a:cs typeface="PT Sans"/>
                <a:sym typeface="Helvetica"/>
              </a:rPr>
              <a:t>6</a:t>
            </a:r>
            <a:endParaRPr kumimoji="0" sz="1800" b="1" i="0" u="none" strike="noStrike" kern="1200" cap="none" spc="0" normalizeH="0" baseline="0" noProof="0" dirty="0">
              <a:ln>
                <a:noFill/>
              </a:ln>
              <a:solidFill>
                <a:prstClr val="white"/>
              </a:solidFill>
              <a:effectLst/>
              <a:uLnTx/>
              <a:uFillTx/>
              <a:latin typeface="+mn-lt"/>
              <a:ea typeface="PT Sans"/>
              <a:cs typeface="PT Sans"/>
              <a:sym typeface="Helvetica"/>
            </a:endParaRPr>
          </a:p>
        </p:txBody>
      </p:sp>
      <p:sp>
        <p:nvSpPr>
          <p:cNvPr id="24" name="Rectangle">
            <a:extLst>
              <a:ext uri="{FF2B5EF4-FFF2-40B4-BE49-F238E27FC236}">
                <a16:creationId xmlns:a16="http://schemas.microsoft.com/office/drawing/2014/main" id="{AD559924-297C-6940-A977-20F366941DB9}"/>
              </a:ext>
            </a:extLst>
          </p:cNvPr>
          <p:cNvSpPr/>
          <p:nvPr/>
        </p:nvSpPr>
        <p:spPr>
          <a:xfrm flipV="1">
            <a:off x="4473711" y="2494545"/>
            <a:ext cx="1800000" cy="1217486"/>
          </a:xfrm>
          <a:prstGeom prst="rect">
            <a:avLst/>
          </a:prstGeom>
          <a:noFill/>
          <a:ln w="12700">
            <a:solidFill>
              <a:srgbClr val="00AEEF"/>
            </a:solidFill>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tabLst/>
              <a:defRPr sz="2200">
                <a:solidFill>
                  <a:srgbClr val="FFFFFF"/>
                </a:solidFill>
              </a:defRPr>
            </a:pPr>
            <a:endParaRPr kumimoji="0" sz="1400" b="0" i="0" u="none" strike="noStrike" kern="1200" cap="none" spc="0" normalizeH="0" baseline="0" noProof="0" dirty="0">
              <a:ln>
                <a:noFill/>
              </a:ln>
              <a:solidFill>
                <a:srgbClr val="FFFFFF"/>
              </a:solidFill>
              <a:effectLst/>
              <a:uLnTx/>
              <a:uFillTx/>
              <a:latin typeface="+mn-lt"/>
              <a:ea typeface="+mn-ea"/>
              <a:cs typeface="+mn-cs"/>
            </a:endParaRPr>
          </a:p>
        </p:txBody>
      </p:sp>
      <p:sp>
        <p:nvSpPr>
          <p:cNvPr id="25" name="Rectangle">
            <a:extLst>
              <a:ext uri="{FF2B5EF4-FFF2-40B4-BE49-F238E27FC236}">
                <a16:creationId xmlns:a16="http://schemas.microsoft.com/office/drawing/2014/main" id="{E45D906A-C096-964F-9BF3-EAFDCD098D15}"/>
              </a:ext>
            </a:extLst>
          </p:cNvPr>
          <p:cNvSpPr/>
          <p:nvPr/>
        </p:nvSpPr>
        <p:spPr>
          <a:xfrm flipV="1">
            <a:off x="686748" y="3929544"/>
            <a:ext cx="1800000" cy="252000"/>
          </a:xfrm>
          <a:prstGeom prst="rect">
            <a:avLst/>
          </a:prstGeom>
          <a:solidFill>
            <a:srgbClr val="00AEEF"/>
          </a:solidFill>
          <a:ln w="12700">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tabLst/>
              <a:defRPr sz="2200">
                <a:solidFill>
                  <a:srgbClr val="FFFFFF"/>
                </a:solidFill>
              </a:defRPr>
            </a:pPr>
            <a:endParaRPr kumimoji="0"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26" name="Group">
            <a:extLst>
              <a:ext uri="{FF2B5EF4-FFF2-40B4-BE49-F238E27FC236}">
                <a16:creationId xmlns:a16="http://schemas.microsoft.com/office/drawing/2014/main" id="{2F965B26-0306-EE46-BE1E-C1DF68F2CD79}"/>
              </a:ext>
            </a:extLst>
          </p:cNvPr>
          <p:cNvSpPr txBox="1"/>
          <p:nvPr/>
        </p:nvSpPr>
        <p:spPr>
          <a:xfrm>
            <a:off x="785037" y="3900969"/>
            <a:ext cx="1800000" cy="252000"/>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lvl1pPr algn="l" defTabSz="457200">
              <a:lnSpc>
                <a:spcPct val="90000"/>
              </a:lnSpc>
              <a:defRPr sz="2000" b="1">
                <a:solidFill>
                  <a:srgbClr val="EB8C3E"/>
                </a:solidFill>
                <a:latin typeface="+mj-lt"/>
                <a:ea typeface="+mj-ea"/>
                <a:cs typeface="+mj-cs"/>
                <a:sym typeface="Helvetica"/>
              </a:defRPr>
            </a:lvl1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sz="1800" b="1" i="0" u="none" strike="noStrike" kern="1200" cap="none" spc="0" normalizeH="0" baseline="0" noProof="0" dirty="0">
                <a:ln>
                  <a:noFill/>
                </a:ln>
                <a:solidFill>
                  <a:prstClr val="white"/>
                </a:solidFill>
                <a:effectLst/>
                <a:uLnTx/>
                <a:uFillTx/>
                <a:latin typeface="+mn-lt"/>
                <a:ea typeface="PT Sans"/>
                <a:cs typeface="PT Sans"/>
                <a:sym typeface="Helvetica"/>
              </a:rPr>
              <a:t>201</a:t>
            </a:r>
            <a:r>
              <a:rPr kumimoji="0" lang="pt-PT" sz="1800" b="1" i="0" u="none" strike="noStrike" kern="1200" cap="none" spc="0" normalizeH="0" baseline="0" noProof="0" dirty="0">
                <a:ln>
                  <a:noFill/>
                </a:ln>
                <a:solidFill>
                  <a:prstClr val="white"/>
                </a:solidFill>
                <a:effectLst/>
                <a:uLnTx/>
                <a:uFillTx/>
                <a:latin typeface="+mn-lt"/>
                <a:ea typeface="PT Sans"/>
                <a:cs typeface="PT Sans"/>
                <a:sym typeface="Helvetica"/>
              </a:rPr>
              <a:t>7</a:t>
            </a:r>
            <a:endParaRPr kumimoji="0" sz="1800" b="1" i="0" u="none" strike="noStrike" kern="1200" cap="none" spc="0" normalizeH="0" baseline="0" noProof="0" dirty="0">
              <a:ln>
                <a:noFill/>
              </a:ln>
              <a:solidFill>
                <a:prstClr val="white"/>
              </a:solidFill>
              <a:effectLst/>
              <a:uLnTx/>
              <a:uFillTx/>
              <a:latin typeface="+mn-lt"/>
              <a:ea typeface="PT Sans"/>
              <a:cs typeface="PT Sans"/>
              <a:sym typeface="Helvetica"/>
            </a:endParaRPr>
          </a:p>
        </p:txBody>
      </p:sp>
      <p:sp>
        <p:nvSpPr>
          <p:cNvPr id="27" name="Rectangle">
            <a:extLst>
              <a:ext uri="{FF2B5EF4-FFF2-40B4-BE49-F238E27FC236}">
                <a16:creationId xmlns:a16="http://schemas.microsoft.com/office/drawing/2014/main" id="{5C640A50-80EB-0A42-BFAB-F714FE70BC39}"/>
              </a:ext>
            </a:extLst>
          </p:cNvPr>
          <p:cNvSpPr/>
          <p:nvPr/>
        </p:nvSpPr>
        <p:spPr>
          <a:xfrm flipV="1">
            <a:off x="686748" y="4255081"/>
            <a:ext cx="1800000" cy="2322917"/>
          </a:xfrm>
          <a:prstGeom prst="rect">
            <a:avLst/>
          </a:prstGeom>
          <a:noFill/>
          <a:ln w="12700">
            <a:solidFill>
              <a:srgbClr val="00AEEF"/>
            </a:solidFill>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tabLst/>
              <a:defRPr sz="2200">
                <a:solidFill>
                  <a:srgbClr val="FFFFFF"/>
                </a:solidFill>
              </a:defRPr>
            </a:pPr>
            <a:endParaRPr kumimoji="0" sz="1400" b="0" i="0" u="none" strike="noStrike" kern="1200" cap="none" spc="0" normalizeH="0" baseline="0" noProof="0" dirty="0">
              <a:ln>
                <a:noFill/>
              </a:ln>
              <a:solidFill>
                <a:srgbClr val="FFFFFF"/>
              </a:solidFill>
              <a:effectLst/>
              <a:uLnTx/>
              <a:uFillTx/>
              <a:latin typeface="+mn-lt"/>
              <a:ea typeface="+mn-ea"/>
              <a:cs typeface="+mn-cs"/>
            </a:endParaRPr>
          </a:p>
        </p:txBody>
      </p:sp>
      <p:sp>
        <p:nvSpPr>
          <p:cNvPr id="28" name="Rectangle">
            <a:extLst>
              <a:ext uri="{FF2B5EF4-FFF2-40B4-BE49-F238E27FC236}">
                <a16:creationId xmlns:a16="http://schemas.microsoft.com/office/drawing/2014/main" id="{5B4842F4-8911-764F-8DE0-8E1202FCF929}"/>
              </a:ext>
            </a:extLst>
          </p:cNvPr>
          <p:cNvSpPr/>
          <p:nvPr/>
        </p:nvSpPr>
        <p:spPr>
          <a:xfrm flipV="1">
            <a:off x="2565858" y="3929544"/>
            <a:ext cx="1800000" cy="252000"/>
          </a:xfrm>
          <a:prstGeom prst="rect">
            <a:avLst/>
          </a:prstGeom>
          <a:solidFill>
            <a:srgbClr val="00AEEF"/>
          </a:solidFill>
          <a:ln w="12700">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tabLst/>
              <a:defRPr sz="2200">
                <a:solidFill>
                  <a:srgbClr val="FFFFFF"/>
                </a:solidFill>
              </a:defRPr>
            </a:pPr>
            <a:endParaRPr kumimoji="0"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29" name="Group">
            <a:extLst>
              <a:ext uri="{FF2B5EF4-FFF2-40B4-BE49-F238E27FC236}">
                <a16:creationId xmlns:a16="http://schemas.microsoft.com/office/drawing/2014/main" id="{C3CCDDDE-FA74-5844-862D-CF1C66772AEC}"/>
              </a:ext>
            </a:extLst>
          </p:cNvPr>
          <p:cNvSpPr txBox="1"/>
          <p:nvPr/>
        </p:nvSpPr>
        <p:spPr>
          <a:xfrm>
            <a:off x="2664148" y="3900969"/>
            <a:ext cx="1800000" cy="252000"/>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lstStyle>
            <a:lvl1pPr algn="l" defTabSz="457200">
              <a:lnSpc>
                <a:spcPct val="90000"/>
              </a:lnSpc>
              <a:defRPr sz="2000" b="1">
                <a:solidFill>
                  <a:srgbClr val="EB8C3E"/>
                </a:solidFill>
                <a:latin typeface="+mj-lt"/>
                <a:ea typeface="+mj-ea"/>
                <a:cs typeface="+mj-cs"/>
                <a:sym typeface="Helvetica"/>
              </a:defRPr>
            </a:lvl1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sz="1800" b="1" i="0" u="none" strike="noStrike" kern="1200" cap="none" spc="0" normalizeH="0" baseline="0" noProof="0" dirty="0">
                <a:ln>
                  <a:noFill/>
                </a:ln>
                <a:solidFill>
                  <a:prstClr val="white"/>
                </a:solidFill>
                <a:effectLst/>
                <a:uLnTx/>
                <a:uFillTx/>
                <a:latin typeface="+mn-lt"/>
                <a:ea typeface="PT Sans"/>
                <a:cs typeface="PT Sans"/>
                <a:sym typeface="Helvetica"/>
              </a:rPr>
              <a:t>201</a:t>
            </a:r>
            <a:r>
              <a:rPr kumimoji="0" lang="pt-PT" sz="1800" b="1" i="0" u="none" strike="noStrike" kern="1200" cap="none" spc="0" normalizeH="0" baseline="0" noProof="0" dirty="0">
                <a:ln>
                  <a:noFill/>
                </a:ln>
                <a:solidFill>
                  <a:prstClr val="white"/>
                </a:solidFill>
                <a:effectLst/>
                <a:uLnTx/>
                <a:uFillTx/>
                <a:latin typeface="+mn-lt"/>
                <a:ea typeface="PT Sans"/>
                <a:cs typeface="PT Sans"/>
                <a:sym typeface="Helvetica"/>
              </a:rPr>
              <a:t>8</a:t>
            </a:r>
            <a:endParaRPr kumimoji="0" sz="1800" b="1" i="0" u="none" strike="noStrike" kern="1200" cap="none" spc="0" normalizeH="0" baseline="0" noProof="0" dirty="0">
              <a:ln>
                <a:noFill/>
              </a:ln>
              <a:solidFill>
                <a:prstClr val="white"/>
              </a:solidFill>
              <a:effectLst/>
              <a:uLnTx/>
              <a:uFillTx/>
              <a:latin typeface="+mn-lt"/>
              <a:ea typeface="PT Sans"/>
              <a:cs typeface="PT Sans"/>
              <a:sym typeface="Helvetica"/>
            </a:endParaRPr>
          </a:p>
        </p:txBody>
      </p:sp>
      <p:sp>
        <p:nvSpPr>
          <p:cNvPr id="30" name="Rectangle">
            <a:extLst>
              <a:ext uri="{FF2B5EF4-FFF2-40B4-BE49-F238E27FC236}">
                <a16:creationId xmlns:a16="http://schemas.microsoft.com/office/drawing/2014/main" id="{770ACE60-DA08-C14C-B41E-DE2C1878863C}"/>
              </a:ext>
            </a:extLst>
          </p:cNvPr>
          <p:cNvSpPr/>
          <p:nvPr/>
        </p:nvSpPr>
        <p:spPr>
          <a:xfrm flipV="1">
            <a:off x="2565858" y="4255079"/>
            <a:ext cx="1800000" cy="2313870"/>
          </a:xfrm>
          <a:prstGeom prst="rect">
            <a:avLst/>
          </a:prstGeom>
          <a:noFill/>
          <a:ln w="12700">
            <a:solidFill>
              <a:srgbClr val="00AEEF"/>
            </a:solidFill>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tabLst/>
              <a:defRPr sz="2200">
                <a:solidFill>
                  <a:srgbClr val="FFFFFF"/>
                </a:solidFill>
              </a:defRPr>
            </a:pPr>
            <a:endParaRPr kumimoji="0" sz="1400" b="0" i="0" u="none" strike="noStrike" kern="1200" cap="none" spc="0" normalizeH="0" baseline="0" noProof="0" dirty="0">
              <a:ln>
                <a:noFill/>
              </a:ln>
              <a:solidFill>
                <a:srgbClr val="FFFFFF"/>
              </a:solidFill>
              <a:effectLst/>
              <a:uLnTx/>
              <a:uFillTx/>
              <a:latin typeface="+mn-lt"/>
              <a:ea typeface="+mn-ea"/>
              <a:cs typeface="+mn-cs"/>
            </a:endParaRPr>
          </a:p>
        </p:txBody>
      </p:sp>
      <p:sp>
        <p:nvSpPr>
          <p:cNvPr id="31" name="TextBox 30">
            <a:extLst>
              <a:ext uri="{FF2B5EF4-FFF2-40B4-BE49-F238E27FC236}">
                <a16:creationId xmlns:a16="http://schemas.microsoft.com/office/drawing/2014/main" id="{A718A329-6166-8847-8293-04050F33E23C}"/>
              </a:ext>
            </a:extLst>
          </p:cNvPr>
          <p:cNvSpPr txBox="1"/>
          <p:nvPr/>
        </p:nvSpPr>
        <p:spPr>
          <a:xfrm>
            <a:off x="2493728" y="6581001"/>
            <a:ext cx="6650272" cy="276999"/>
          </a:xfrm>
          <a:prstGeom prst="rect">
            <a:avLst/>
          </a:prstGeom>
          <a:noFill/>
        </p:spPr>
        <p:txBody>
          <a:bodyPr wrap="square" rtlCol="0">
            <a:spAutoFit/>
          </a:bodyPr>
          <a:lstStyle/>
          <a:p>
            <a:pPr algn="r"/>
            <a:r>
              <a:rPr lang="en-GB" sz="1200" dirty="0">
                <a:latin typeface="+mn-lt"/>
                <a:cs typeface="Calibri" panose="020F0502020204030204" pitchFamily="34" charset="0"/>
              </a:rPr>
              <a:t>Latest TLD (300/300/50 mg) data from March 2019</a:t>
            </a:r>
          </a:p>
        </p:txBody>
      </p:sp>
      <p:pic>
        <p:nvPicPr>
          <p:cNvPr id="5" name="Picture 4">
            <a:extLst>
              <a:ext uri="{FF2B5EF4-FFF2-40B4-BE49-F238E27FC236}">
                <a16:creationId xmlns:a16="http://schemas.microsoft.com/office/drawing/2014/main" id="{F15B58E5-FF12-8644-BF01-06EBAD0F7835}"/>
              </a:ext>
            </a:extLst>
          </p:cNvPr>
          <p:cNvPicPr>
            <a:picLocks noChangeAspect="1"/>
          </p:cNvPicPr>
          <p:nvPr/>
        </p:nvPicPr>
        <p:blipFill>
          <a:blip r:embed="rId3"/>
          <a:stretch>
            <a:fillRect/>
          </a:stretch>
        </p:blipFill>
        <p:spPr>
          <a:xfrm>
            <a:off x="29080" y="6606574"/>
            <a:ext cx="3064864" cy="216000"/>
          </a:xfrm>
          <a:prstGeom prst="rect">
            <a:avLst/>
          </a:prstGeom>
        </p:spPr>
      </p:pic>
      <p:sp>
        <p:nvSpPr>
          <p:cNvPr id="36" name="Rectangle 35">
            <a:extLst>
              <a:ext uri="{FF2B5EF4-FFF2-40B4-BE49-F238E27FC236}">
                <a16:creationId xmlns:a16="http://schemas.microsoft.com/office/drawing/2014/main" id="{61FD5E1B-FAF8-4447-B63C-75AC7B0B35B5}"/>
              </a:ext>
            </a:extLst>
          </p:cNvPr>
          <p:cNvSpPr/>
          <p:nvPr/>
        </p:nvSpPr>
        <p:spPr>
          <a:xfrm>
            <a:off x="111209" y="1028213"/>
            <a:ext cx="8650901" cy="830997"/>
          </a:xfrm>
          <a:prstGeom prst="rect">
            <a:avLst/>
          </a:prstGeom>
        </p:spPr>
        <p:txBody>
          <a:bodyPr wrap="square">
            <a:spAutoFit/>
          </a:bodyPr>
          <a:lstStyle/>
          <a:p>
            <a:pPr algn="ctr"/>
            <a:r>
              <a:rPr lang="en-US" sz="2400" b="1" dirty="0">
                <a:latin typeface="+mn-lt"/>
              </a:rPr>
              <a:t>Within 5 years of FDA approval of DTG, new combination TLD developed, approved and supplied to 2.7 million people</a:t>
            </a:r>
            <a:endParaRPr lang="en-US" sz="2400" dirty="0">
              <a:latin typeface="+mn-lt"/>
            </a:endParaRPr>
          </a:p>
        </p:txBody>
      </p:sp>
      <p:sp>
        <p:nvSpPr>
          <p:cNvPr id="40" name="Title 2">
            <a:extLst>
              <a:ext uri="{FF2B5EF4-FFF2-40B4-BE49-F238E27FC236}">
                <a16:creationId xmlns:a16="http://schemas.microsoft.com/office/drawing/2014/main" id="{6AF1A198-0E48-AE4E-94F5-EEE00B983B83}"/>
              </a:ext>
            </a:extLst>
          </p:cNvPr>
          <p:cNvSpPr>
            <a:spLocks noGrp="1"/>
          </p:cNvSpPr>
          <p:nvPr>
            <p:ph type="title"/>
          </p:nvPr>
        </p:nvSpPr>
        <p:spPr>
          <a:xfrm>
            <a:off x="1524000" y="195655"/>
            <a:ext cx="7362825" cy="572076"/>
          </a:xfrm>
        </p:spPr>
        <p:txBody>
          <a:bodyPr/>
          <a:lstStyle/>
          <a:p>
            <a:r>
              <a:rPr lang="en-US" dirty="0">
                <a:solidFill>
                  <a:schemeClr val="bg1"/>
                </a:solidFill>
              </a:rPr>
              <a:t>Facilitating development and Early </a:t>
            </a:r>
            <a:br>
              <a:rPr lang="en-US" dirty="0">
                <a:solidFill>
                  <a:schemeClr val="bg1"/>
                </a:solidFill>
              </a:rPr>
            </a:br>
            <a:r>
              <a:rPr lang="en-US" dirty="0">
                <a:solidFill>
                  <a:schemeClr val="bg1"/>
                </a:solidFill>
              </a:rPr>
              <a:t>access to innovative formulations</a:t>
            </a:r>
          </a:p>
        </p:txBody>
      </p:sp>
      <p:sp>
        <p:nvSpPr>
          <p:cNvPr id="32" name="Rectangle 31">
            <a:extLst>
              <a:ext uri="{FF2B5EF4-FFF2-40B4-BE49-F238E27FC236}">
                <a16:creationId xmlns:a16="http://schemas.microsoft.com/office/drawing/2014/main" id="{ABE18B01-64A3-3846-8CA0-23405AA76A9A}"/>
              </a:ext>
            </a:extLst>
          </p:cNvPr>
          <p:cNvSpPr/>
          <p:nvPr/>
        </p:nvSpPr>
        <p:spPr>
          <a:xfrm>
            <a:off x="4762908" y="4427405"/>
            <a:ext cx="4275168" cy="1323439"/>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70C0"/>
                </a:solidFill>
                <a:latin typeface="+mn-lt"/>
              </a:rPr>
              <a:t>TLD already approved in 22 countries</a:t>
            </a:r>
          </a:p>
          <a:p>
            <a:pPr marL="342900" indent="-342900">
              <a:buFont typeface="Arial" panose="020B0604020202020204" pitchFamily="34" charset="0"/>
              <a:buChar char="•"/>
            </a:pPr>
            <a:r>
              <a:rPr lang="en-US" sz="2000" dirty="0">
                <a:solidFill>
                  <a:srgbClr val="0070C0"/>
                </a:solidFill>
                <a:latin typeface="+mn-lt"/>
              </a:rPr>
              <a:t>Filed in further 21 countries</a:t>
            </a:r>
          </a:p>
          <a:p>
            <a:pPr marL="342900" indent="-342900">
              <a:buFont typeface="Arial" panose="020B0604020202020204" pitchFamily="34" charset="0"/>
              <a:buChar char="•"/>
            </a:pPr>
            <a:r>
              <a:rPr lang="en-US" sz="2000" dirty="0">
                <a:solidFill>
                  <a:srgbClr val="0070C0"/>
                </a:solidFill>
                <a:latin typeface="+mn-lt"/>
              </a:rPr>
              <a:t>Supplied in 37 countries</a:t>
            </a:r>
          </a:p>
        </p:txBody>
      </p:sp>
    </p:spTree>
    <p:extLst>
      <p:ext uri="{BB962C8B-B14F-4D97-AF65-F5344CB8AC3E}">
        <p14:creationId xmlns:p14="http://schemas.microsoft.com/office/powerpoint/2010/main" val="221982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4DA7E-2926-604B-99F2-646CD8177F0A}"/>
              </a:ext>
            </a:extLst>
          </p:cNvPr>
          <p:cNvSpPr>
            <a:spLocks noGrp="1"/>
          </p:cNvSpPr>
          <p:nvPr>
            <p:ph idx="1"/>
          </p:nvPr>
        </p:nvSpPr>
        <p:spPr>
          <a:xfrm>
            <a:off x="189400" y="2641519"/>
            <a:ext cx="8765200" cy="3567865"/>
          </a:xfrm>
        </p:spPr>
        <p:txBody>
          <a:bodyPr/>
          <a:lstStyle/>
          <a:p>
            <a:r>
              <a:rPr lang="en-US" sz="2300" dirty="0"/>
              <a:t>Combines molecules from two different patent holders into single </a:t>
            </a:r>
            <a:r>
              <a:rPr lang="en-US" sz="2300" b="1" dirty="0"/>
              <a:t>fixed dose combination</a:t>
            </a:r>
          </a:p>
          <a:p>
            <a:endParaRPr lang="en-US" sz="1050" dirty="0"/>
          </a:p>
          <a:p>
            <a:r>
              <a:rPr lang="en-US" sz="2300" dirty="0"/>
              <a:t>Developed in </a:t>
            </a:r>
            <a:r>
              <a:rPr lang="en-US" sz="2300" b="1" dirty="0"/>
              <a:t>record time</a:t>
            </a:r>
            <a:r>
              <a:rPr lang="en-US" sz="2300" dirty="0"/>
              <a:t>.  USFDA approval from one manufacturer, filed by one other and under development by several other MPP licensees</a:t>
            </a:r>
          </a:p>
          <a:p>
            <a:endParaRPr lang="en-US" sz="900" dirty="0"/>
          </a:p>
          <a:p>
            <a:r>
              <a:rPr lang="en-US" sz="2300" dirty="0"/>
              <a:t>So far, has been </a:t>
            </a:r>
            <a:r>
              <a:rPr lang="en-US" sz="2300" b="1" dirty="0"/>
              <a:t>filed in</a:t>
            </a:r>
            <a:r>
              <a:rPr lang="en-US" sz="2300" dirty="0"/>
              <a:t> </a:t>
            </a:r>
            <a:r>
              <a:rPr lang="en-US" sz="2300" b="1" dirty="0"/>
              <a:t>8 countries</a:t>
            </a:r>
            <a:r>
              <a:rPr lang="en-US" sz="2300" dirty="0"/>
              <a:t> for regulatory approval, </a:t>
            </a:r>
            <a:r>
              <a:rPr lang="en-US" sz="2300" b="1" dirty="0"/>
              <a:t>approved in 4 countries </a:t>
            </a:r>
            <a:r>
              <a:rPr lang="en-US" sz="2300" dirty="0"/>
              <a:t>and many more planned in the coming months</a:t>
            </a:r>
          </a:p>
        </p:txBody>
      </p:sp>
      <p:sp>
        <p:nvSpPr>
          <p:cNvPr id="32" name="Title 2">
            <a:extLst>
              <a:ext uri="{FF2B5EF4-FFF2-40B4-BE49-F238E27FC236}">
                <a16:creationId xmlns:a16="http://schemas.microsoft.com/office/drawing/2014/main" id="{7D219140-9572-4642-ADE2-372828AEC05D}"/>
              </a:ext>
            </a:extLst>
          </p:cNvPr>
          <p:cNvSpPr>
            <a:spLocks noGrp="1"/>
          </p:cNvSpPr>
          <p:nvPr>
            <p:ph type="title"/>
          </p:nvPr>
        </p:nvSpPr>
        <p:spPr>
          <a:xfrm>
            <a:off x="1524000" y="167079"/>
            <a:ext cx="7362825" cy="572076"/>
          </a:xfrm>
        </p:spPr>
        <p:txBody>
          <a:bodyPr/>
          <a:lstStyle/>
          <a:p>
            <a:r>
              <a:rPr lang="en-US" dirty="0">
                <a:solidFill>
                  <a:schemeClr val="bg1"/>
                </a:solidFill>
              </a:rPr>
              <a:t>Facilitating development and Early </a:t>
            </a:r>
            <a:br>
              <a:rPr lang="en-US" dirty="0">
                <a:solidFill>
                  <a:schemeClr val="bg1"/>
                </a:solidFill>
              </a:rPr>
            </a:br>
            <a:r>
              <a:rPr lang="en-US" dirty="0">
                <a:solidFill>
                  <a:schemeClr val="bg1"/>
                </a:solidFill>
              </a:rPr>
              <a:t>access to innovative formulations</a:t>
            </a:r>
            <a:endParaRPr lang="en-US" b="0" dirty="0">
              <a:solidFill>
                <a:schemeClr val="bg1"/>
              </a:solidFill>
            </a:endParaRPr>
          </a:p>
        </p:txBody>
      </p:sp>
      <p:sp>
        <p:nvSpPr>
          <p:cNvPr id="64" name="Rectangle 63">
            <a:extLst>
              <a:ext uri="{FF2B5EF4-FFF2-40B4-BE49-F238E27FC236}">
                <a16:creationId xmlns:a16="http://schemas.microsoft.com/office/drawing/2014/main" id="{C8001E3B-D548-F34D-820C-73A9E4EF4ABA}"/>
              </a:ext>
            </a:extLst>
          </p:cNvPr>
          <p:cNvSpPr/>
          <p:nvPr/>
        </p:nvSpPr>
        <p:spPr>
          <a:xfrm>
            <a:off x="78762" y="928361"/>
            <a:ext cx="5879126" cy="1384995"/>
          </a:xfrm>
          <a:prstGeom prst="rect">
            <a:avLst/>
          </a:prstGeom>
        </p:spPr>
        <p:txBody>
          <a:bodyPr wrap="square">
            <a:spAutoFit/>
          </a:bodyPr>
          <a:lstStyle/>
          <a:p>
            <a:pPr algn="ctr"/>
            <a:r>
              <a:rPr lang="en-US" sz="2400" b="1" dirty="0">
                <a:latin typeface="+mn-lt"/>
              </a:rPr>
              <a:t>TAF/FTC/DTG</a:t>
            </a:r>
          </a:p>
          <a:p>
            <a:r>
              <a:rPr lang="en-US" sz="2000" dirty="0">
                <a:latin typeface="+mn-lt"/>
              </a:rPr>
              <a:t>New combination identified as potential future first-line treatment by the WHO Conference on Antiretroviral Drug Optimization (CADO 3)</a:t>
            </a:r>
          </a:p>
        </p:txBody>
      </p:sp>
      <p:sp>
        <p:nvSpPr>
          <p:cNvPr id="65" name="TextBox 64">
            <a:extLst>
              <a:ext uri="{FF2B5EF4-FFF2-40B4-BE49-F238E27FC236}">
                <a16:creationId xmlns:a16="http://schemas.microsoft.com/office/drawing/2014/main" id="{D50F01F1-9243-004B-A89E-367FC83D4CD6}"/>
              </a:ext>
            </a:extLst>
          </p:cNvPr>
          <p:cNvSpPr txBox="1"/>
          <p:nvPr/>
        </p:nvSpPr>
        <p:spPr>
          <a:xfrm>
            <a:off x="2493728" y="6581001"/>
            <a:ext cx="6650272" cy="276999"/>
          </a:xfrm>
          <a:prstGeom prst="rect">
            <a:avLst/>
          </a:prstGeom>
          <a:noFill/>
        </p:spPr>
        <p:txBody>
          <a:bodyPr wrap="square" rtlCol="0">
            <a:spAutoFit/>
          </a:bodyPr>
          <a:lstStyle/>
          <a:p>
            <a:pPr algn="r"/>
            <a:r>
              <a:rPr lang="en-GB" sz="1200" dirty="0">
                <a:latin typeface="+mn-lt"/>
                <a:cs typeface="Calibri" panose="020F0502020204030204" pitchFamily="34" charset="0"/>
              </a:rPr>
              <a:t>Latest TAF/FTC/DTG (25/200/50 mg) data from March 2019</a:t>
            </a:r>
          </a:p>
        </p:txBody>
      </p:sp>
      <p:pic>
        <p:nvPicPr>
          <p:cNvPr id="9" name="Picture 8">
            <a:extLst>
              <a:ext uri="{FF2B5EF4-FFF2-40B4-BE49-F238E27FC236}">
                <a16:creationId xmlns:a16="http://schemas.microsoft.com/office/drawing/2014/main" id="{32433655-A1AB-B645-9210-887E357FAF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216" y="1430275"/>
            <a:ext cx="778518" cy="778518"/>
          </a:xfrm>
          <a:prstGeom prst="rect">
            <a:avLst/>
          </a:prstGeom>
        </p:spPr>
      </p:pic>
      <p:sp>
        <p:nvSpPr>
          <p:cNvPr id="10" name="TextBox 9">
            <a:extLst>
              <a:ext uri="{FF2B5EF4-FFF2-40B4-BE49-F238E27FC236}">
                <a16:creationId xmlns:a16="http://schemas.microsoft.com/office/drawing/2014/main" id="{BFE7B4F4-4508-2C41-8F40-FEC37BEAF440}"/>
              </a:ext>
            </a:extLst>
          </p:cNvPr>
          <p:cNvSpPr txBox="1"/>
          <p:nvPr/>
        </p:nvSpPr>
        <p:spPr>
          <a:xfrm>
            <a:off x="6480176" y="1430275"/>
            <a:ext cx="2406649" cy="830997"/>
          </a:xfrm>
          <a:prstGeom prst="rect">
            <a:avLst/>
          </a:prstGeom>
          <a:solidFill>
            <a:srgbClr val="00B0F0"/>
          </a:solidFill>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solidFill>
                  <a:schemeClr val="bg1"/>
                </a:solidFill>
              </a:rPr>
              <a:t>Flexibility to combine different medicines to develop FDCs</a:t>
            </a:r>
          </a:p>
        </p:txBody>
      </p:sp>
    </p:spTree>
    <p:extLst>
      <p:ext uri="{BB962C8B-B14F-4D97-AF65-F5344CB8AC3E}">
        <p14:creationId xmlns:p14="http://schemas.microsoft.com/office/powerpoint/2010/main" val="240140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4766" y="3143249"/>
            <a:ext cx="8177348" cy="1187451"/>
          </a:xfrm>
        </p:spPr>
        <p:txBody>
          <a:bodyPr/>
          <a:lstStyle/>
          <a:p>
            <a:pPr algn="ctr"/>
            <a:r>
              <a:rPr lang="fr-CH" sz="2700" b="1" dirty="0" err="1">
                <a:latin typeface="Cambria" panose="02040503050406030204" pitchFamily="18" charset="0"/>
                <a:ea typeface="Verdana" charset="0"/>
                <a:cs typeface="Verdana" charset="0"/>
              </a:rPr>
              <a:t>Role</a:t>
            </a:r>
            <a:r>
              <a:rPr lang="fr-CH" sz="2700" b="1" dirty="0">
                <a:latin typeface="Cambria" panose="02040503050406030204" pitchFamily="18" charset="0"/>
                <a:ea typeface="Verdana" charset="0"/>
                <a:cs typeface="Verdana" charset="0"/>
              </a:rPr>
              <a:t> of the MPP in new </a:t>
            </a:r>
            <a:r>
              <a:rPr lang="fr-CH" sz="2700" b="1" dirty="0" err="1">
                <a:latin typeface="Cambria" panose="02040503050406030204" pitchFamily="18" charset="0"/>
                <a:ea typeface="Verdana" charset="0"/>
                <a:cs typeface="Verdana" charset="0"/>
              </a:rPr>
              <a:t>paradigms</a:t>
            </a:r>
            <a:r>
              <a:rPr lang="fr-CH" sz="2700" b="1" dirty="0">
                <a:latin typeface="Cambria" panose="02040503050406030204" pitchFamily="18" charset="0"/>
                <a:ea typeface="Verdana" charset="0"/>
                <a:cs typeface="Verdana" charset="0"/>
              </a:rPr>
              <a:t> on ART: </a:t>
            </a:r>
            <a:r>
              <a:rPr lang="fr-CH" sz="2700" b="1" dirty="0" err="1">
                <a:latin typeface="Cambria" panose="02040503050406030204" pitchFamily="18" charset="0"/>
                <a:ea typeface="Verdana" charset="0"/>
                <a:cs typeface="Verdana" charset="0"/>
              </a:rPr>
              <a:t>innovative</a:t>
            </a:r>
            <a:r>
              <a:rPr lang="fr-CH" sz="2700" b="1" dirty="0">
                <a:latin typeface="Cambria" panose="02040503050406030204" pitchFamily="18" charset="0"/>
                <a:ea typeface="Verdana" charset="0"/>
                <a:cs typeface="Verdana" charset="0"/>
              </a:rPr>
              <a:t> </a:t>
            </a:r>
            <a:r>
              <a:rPr lang="fr-CH" sz="2700" b="1" dirty="0" err="1">
                <a:latin typeface="Cambria" panose="02040503050406030204" pitchFamily="18" charset="0"/>
                <a:ea typeface="Verdana" charset="0"/>
                <a:cs typeface="Verdana" charset="0"/>
              </a:rPr>
              <a:t>delivery</a:t>
            </a:r>
            <a:r>
              <a:rPr lang="fr-CH" sz="2700" b="1" dirty="0">
                <a:latin typeface="Cambria" panose="02040503050406030204" pitchFamily="18" charset="0"/>
                <a:ea typeface="Verdana" charset="0"/>
                <a:cs typeface="Verdana" charset="0"/>
              </a:rPr>
              <a:t> </a:t>
            </a:r>
            <a:r>
              <a:rPr lang="fr-CH" sz="2700" b="1" dirty="0" err="1">
                <a:latin typeface="Cambria" panose="02040503050406030204" pitchFamily="18" charset="0"/>
                <a:ea typeface="Verdana" charset="0"/>
                <a:cs typeface="Verdana" charset="0"/>
              </a:rPr>
              <a:t>mechanisms</a:t>
            </a:r>
            <a:br>
              <a:rPr lang="fr-CH" sz="2700" b="1" dirty="0">
                <a:latin typeface="Cambria" panose="02040503050406030204" pitchFamily="18" charset="0"/>
                <a:ea typeface="Verdana" charset="0"/>
                <a:cs typeface="Verdana" charset="0"/>
              </a:rPr>
            </a:br>
            <a:br>
              <a:rPr lang="fr-CH" sz="2700" b="1" dirty="0">
                <a:latin typeface="Cambria" panose="02040503050406030204" pitchFamily="18" charset="0"/>
                <a:ea typeface="Verdana" charset="0"/>
                <a:cs typeface="Verdana" charset="0"/>
              </a:rPr>
            </a:br>
            <a:r>
              <a:rPr lang="fr-CH" sz="2800" i="1" cap="none" dirty="0">
                <a:latin typeface="Cambria" panose="02040503050406030204" pitchFamily="18" charset="0"/>
                <a:ea typeface="Verdana" charset="0"/>
                <a:cs typeface="Verdana" charset="0"/>
              </a:rPr>
              <a:t>Long-acting </a:t>
            </a:r>
            <a:r>
              <a:rPr lang="fr-CH" sz="2800" i="1" cap="none" dirty="0" err="1">
                <a:latin typeface="Cambria" panose="02040503050406030204" pitchFamily="18" charset="0"/>
                <a:ea typeface="Verdana" charset="0"/>
                <a:cs typeface="Verdana" charset="0"/>
              </a:rPr>
              <a:t>technology</a:t>
            </a:r>
            <a:r>
              <a:rPr lang="fr-CH" sz="2800" i="1" cap="none" dirty="0">
                <a:latin typeface="Cambria" panose="02040503050406030204" pitchFamily="18" charset="0"/>
                <a:ea typeface="Verdana" charset="0"/>
                <a:cs typeface="Verdana" charset="0"/>
              </a:rPr>
              <a:t> </a:t>
            </a:r>
            <a:r>
              <a:rPr lang="fr-CH" sz="2800" i="1" cap="none" dirty="0" err="1">
                <a:latin typeface="Cambria" panose="02040503050406030204" pitchFamily="18" charset="0"/>
                <a:ea typeface="Verdana" charset="0"/>
                <a:cs typeface="Verdana" charset="0"/>
              </a:rPr>
              <a:t>space</a:t>
            </a:r>
            <a:endParaRPr lang="fr-CH" sz="2700" b="1" dirty="0">
              <a:latin typeface="Cambria" panose="02040503050406030204" pitchFamily="18" charset="0"/>
              <a:ea typeface="Verdana" charset="0"/>
              <a:cs typeface="Verdana" charset="0"/>
            </a:endParaRPr>
          </a:p>
        </p:txBody>
      </p:sp>
    </p:spTree>
    <p:extLst>
      <p:ext uri="{BB962C8B-B14F-4D97-AF65-F5344CB8AC3E}">
        <p14:creationId xmlns:p14="http://schemas.microsoft.com/office/powerpoint/2010/main" val="4239736257"/>
      </p:ext>
    </p:extLst>
  </p:cSld>
  <p:clrMapOvr>
    <a:masterClrMapping/>
  </p:clrMapOvr>
</p:sld>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 Template">
  <a:themeElements>
    <a:clrScheme name="MPP">
      <a:dk1>
        <a:srgbClr val="4F81BD"/>
      </a:dk1>
      <a:lt1>
        <a:srgbClr val="FFFFFF"/>
      </a:lt1>
      <a:dk2>
        <a:srgbClr val="1F497D"/>
      </a:dk2>
      <a:lt2>
        <a:srgbClr val="EEECE1"/>
      </a:lt2>
      <a:accent1>
        <a:srgbClr val="4F81BD"/>
      </a:accent1>
      <a:accent2>
        <a:srgbClr val="00AEEF"/>
      </a:accent2>
      <a:accent3>
        <a:srgbClr val="00877D"/>
      </a:accent3>
      <a:accent4>
        <a:srgbClr val="744797"/>
      </a:accent4>
      <a:accent5>
        <a:srgbClr val="283A8A"/>
      </a:accent5>
      <a:accent6>
        <a:srgbClr val="FCB514"/>
      </a:accent6>
      <a:hlink>
        <a:srgbClr val="003E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PPT Light Template-TO-USE" id="{D4EEF9D8-F44C-8546-BDCA-5E8B857C96C5}" vid="{16D1850A-CE11-244D-A1F8-C941B5F3ED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Template.pot</Template>
  <TotalTime>46239</TotalTime>
  <Words>1465</Words>
  <Application>Microsoft Macintosh PowerPoint</Application>
  <PresentationFormat>On-screen Show (4:3)</PresentationFormat>
  <Paragraphs>198</Paragraphs>
  <Slides>16</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Cambria</vt:lpstr>
      <vt:lpstr>Trebuchet MS</vt:lpstr>
      <vt:lpstr>Presentation Template</vt:lpstr>
      <vt:lpstr>1_Presentation Template</vt:lpstr>
      <vt:lpstr>Facilitating development of and ensuring future access to innovative drug formulations and delivery mechanisms </vt:lpstr>
      <vt:lpstr>Declaration of interest </vt:lpstr>
      <vt:lpstr>The MPP as a mechanism to Facilitate development and access to medicines</vt:lpstr>
      <vt:lpstr>MPP model: How we work</vt:lpstr>
      <vt:lpstr>MPP Model: Public-health oriented licences</vt:lpstr>
      <vt:lpstr>Role of the MPP in new paradigms on ART: innovative drug formulations  </vt:lpstr>
      <vt:lpstr>Facilitating development and Early  access to innovative formulations</vt:lpstr>
      <vt:lpstr>Facilitating development and Early  access to innovative formulations</vt:lpstr>
      <vt:lpstr>Role of the MPP in new paradigms on ART: innovative delivery mechanisms  Long-acting technology space</vt:lpstr>
      <vt:lpstr>Long acting technologies: Intellectual property landscape</vt:lpstr>
      <vt:lpstr>Long acting technologies: Findings from IP landscape analysis</vt:lpstr>
      <vt:lpstr>Long acting technologies: Long-acting Technology Access Hub</vt:lpstr>
      <vt:lpstr>Long acting technologies: Examples of patent pooling</vt:lpstr>
      <vt:lpstr>Take-home messages</vt:lpstr>
      <vt:lpstr>Take-home messages: New paradigms on Access-oriented licensing</vt:lpstr>
      <vt:lpstr>Thank you!   WWW.medicinespatentpool.org www.medspal.org @MedsPatentPool  </vt:lpstr>
    </vt:vector>
  </TitlesOfParts>
  <Company>Medicines Patent 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Medicines Patent Pool</dc:title>
  <dc:creator>Kaitlin Mara</dc:creator>
  <cp:lastModifiedBy>Charles Gore</cp:lastModifiedBy>
  <cp:revision>1849</cp:revision>
  <cp:lastPrinted>2017-11-09T10:31:19Z</cp:lastPrinted>
  <dcterms:created xsi:type="dcterms:W3CDTF">2011-02-07T11:45:36Z</dcterms:created>
  <dcterms:modified xsi:type="dcterms:W3CDTF">2019-07-22T20:30:30Z</dcterms:modified>
</cp:coreProperties>
</file>